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heme/themeOverride3.xml" ContentType="application/vnd.openxmlformats-officedocument.themeOverr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theme/themeOverride4.xml" ContentType="application/vnd.openxmlformats-officedocument.themeOverr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theme/themeOverride5.xml" ContentType="application/vnd.openxmlformats-officedocument.themeOverride+xml"/>
  <Override PartName="/ppt/drawings/drawing1.xml" ContentType="application/vnd.openxmlformats-officedocument.drawingml.chartshapes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theme/themeOverride6.xml" ContentType="application/vnd.openxmlformats-officedocument.themeOverride+xml"/>
  <Override PartName="/ppt/charts/chart9.xml" ContentType="application/vnd.openxmlformats-officedocument.drawingml.chart+xml"/>
  <Override PartName="/ppt/theme/themeOverride7.xml" ContentType="application/vnd.openxmlformats-officedocument.themeOverride+xml"/>
  <Override PartName="/ppt/charts/chart10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theme/themeOverride8.xml" ContentType="application/vnd.openxmlformats-officedocument.themeOverride+xml"/>
  <Override PartName="/ppt/charts/chart11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theme/themeOverride9.xml" ContentType="application/vnd.openxmlformats-officedocument.themeOverride+xml"/>
  <Override PartName="/ppt/charts/chart12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theme/themeOverride10.xml" ContentType="application/vnd.openxmlformats-officedocument.themeOverride+xml"/>
  <Override PartName="/ppt/charts/chart13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theme/themeOverride11.xml" ContentType="application/vnd.openxmlformats-officedocument.themeOverride+xml"/>
  <Override PartName="/ppt/charts/chart14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theme/themeOverride1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FDEF3"/>
    <a:srgbClr val="65C0E9"/>
    <a:srgbClr val="E5696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76" y="1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.xlsx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8.xm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9.xm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0.xm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1.xml"/><Relationship Id="rId2" Type="http://schemas.microsoft.com/office/2011/relationships/chartColorStyle" Target="colors12.xml"/><Relationship Id="rId1" Type="http://schemas.microsoft.com/office/2011/relationships/chartStyle" Target="style12.xml"/><Relationship Id="rId4" Type="http://schemas.openxmlformats.org/officeDocument/2006/relationships/package" Target="../embeddings/Microsoft_Excel_Worksheet2.xlsx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2.xml"/><Relationship Id="rId2" Type="http://schemas.microsoft.com/office/2011/relationships/chartColorStyle" Target="colors13.xml"/><Relationship Id="rId1" Type="http://schemas.microsoft.com/office/2011/relationships/chartStyle" Target="style13.xml"/><Relationship Id="rId4" Type="http://schemas.openxmlformats.org/officeDocument/2006/relationships/package" Target="../embeddings/Microsoft_Excel_Worksheet3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4.xm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5.xml"/><Relationship Id="rId2" Type="http://schemas.microsoft.com/office/2011/relationships/chartColorStyle" Target="colors7.xml"/><Relationship Id="rId1" Type="http://schemas.microsoft.com/office/2011/relationships/chartStyle" Target="style7.xml"/><Relationship Id="rId4" Type="http://schemas.openxmlformats.org/officeDocument/2006/relationships/chartUserShapes" Target="../drawings/drawing1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6.xm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7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gradFill rotWithShape="1">
                <a:gsLst>
                  <a:gs pos="0">
                    <a:schemeClr val="accent6">
                      <a:tint val="50000"/>
                      <a:satMod val="300000"/>
                    </a:schemeClr>
                  </a:gs>
                  <a:gs pos="35000">
                    <a:schemeClr val="accent6">
                      <a:tint val="37000"/>
                      <a:satMod val="300000"/>
                    </a:schemeClr>
                  </a:gs>
                  <a:gs pos="100000">
                    <a:schemeClr val="accent6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6"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E2E5-429A-9C8A-D57B77907A0A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5">
                      <a:tint val="50000"/>
                      <a:satMod val="300000"/>
                    </a:schemeClr>
                  </a:gs>
                  <a:gs pos="35000">
                    <a:schemeClr val="accent5">
                      <a:tint val="37000"/>
                      <a:satMod val="300000"/>
                    </a:schemeClr>
                  </a:gs>
                  <a:gs pos="100000">
                    <a:schemeClr val="accent5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5"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E2E5-429A-9C8A-D57B77907A0A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4">
                      <a:tint val="50000"/>
                      <a:satMod val="300000"/>
                    </a:schemeClr>
                  </a:gs>
                  <a:gs pos="35000">
                    <a:schemeClr val="accent4">
                      <a:tint val="37000"/>
                      <a:satMod val="300000"/>
                    </a:schemeClr>
                  </a:gs>
                  <a:gs pos="100000">
                    <a:schemeClr val="accent4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4"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E2E5-429A-9C8A-D57B77907A0A}"/>
              </c:ext>
            </c:extLst>
          </c:dPt>
          <c:dPt>
            <c:idx val="3"/>
            <c:bubble3D val="0"/>
            <c:spPr>
              <a:gradFill rotWithShape="1">
                <a:gsLst>
                  <a:gs pos="0">
                    <a:schemeClr val="accent6">
                      <a:lumMod val="60000"/>
                      <a:tint val="50000"/>
                      <a:satMod val="300000"/>
                    </a:schemeClr>
                  </a:gs>
                  <a:gs pos="35000">
                    <a:schemeClr val="accent6">
                      <a:lumMod val="60000"/>
                      <a:tint val="37000"/>
                      <a:satMod val="300000"/>
                    </a:schemeClr>
                  </a:gs>
                  <a:gs pos="100000">
                    <a:schemeClr val="accent6">
                      <a:lumMod val="60000"/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6">
                    <a:lumMod val="60000"/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E2E5-429A-9C8A-D57B77907A0A}"/>
              </c:ext>
            </c:extLst>
          </c:dPt>
          <c:dPt>
            <c:idx val="4"/>
            <c:bubble3D val="0"/>
            <c:spPr>
              <a:gradFill rotWithShape="1">
                <a:gsLst>
                  <a:gs pos="0">
                    <a:schemeClr val="accent5">
                      <a:lumMod val="60000"/>
                      <a:tint val="50000"/>
                      <a:satMod val="300000"/>
                    </a:schemeClr>
                  </a:gs>
                  <a:gs pos="35000">
                    <a:schemeClr val="accent5">
                      <a:lumMod val="60000"/>
                      <a:tint val="37000"/>
                      <a:satMod val="300000"/>
                    </a:schemeClr>
                  </a:gs>
                  <a:gs pos="100000">
                    <a:schemeClr val="accent5">
                      <a:lumMod val="60000"/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5">
                    <a:lumMod val="60000"/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E2E5-429A-9C8A-D57B77907A0A}"/>
              </c:ext>
            </c:extLst>
          </c:dPt>
          <c:dPt>
            <c:idx val="5"/>
            <c:bubble3D val="0"/>
            <c:spPr>
              <a:gradFill rotWithShape="1">
                <a:gsLst>
                  <a:gs pos="0">
                    <a:schemeClr val="accent4">
                      <a:lumMod val="60000"/>
                      <a:tint val="50000"/>
                      <a:satMod val="300000"/>
                    </a:schemeClr>
                  </a:gs>
                  <a:gs pos="35000">
                    <a:schemeClr val="accent4">
                      <a:lumMod val="60000"/>
                      <a:tint val="37000"/>
                      <a:satMod val="300000"/>
                    </a:schemeClr>
                  </a:gs>
                  <a:gs pos="100000">
                    <a:schemeClr val="accent4">
                      <a:lumMod val="60000"/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4">
                    <a:lumMod val="60000"/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B-E2E5-429A-9C8A-D57B77907A0A}"/>
              </c:ext>
            </c:extLst>
          </c:dPt>
          <c:dPt>
            <c:idx val="6"/>
            <c:bubble3D val="0"/>
            <c:spPr>
              <a:gradFill rotWithShape="1">
                <a:gsLst>
                  <a:gs pos="0">
                    <a:schemeClr val="accent6">
                      <a:lumMod val="80000"/>
                      <a:lumOff val="20000"/>
                      <a:tint val="50000"/>
                      <a:satMod val="300000"/>
                    </a:schemeClr>
                  </a:gs>
                  <a:gs pos="35000">
                    <a:schemeClr val="accent6">
                      <a:lumMod val="80000"/>
                      <a:lumOff val="20000"/>
                      <a:tint val="37000"/>
                      <a:satMod val="300000"/>
                    </a:schemeClr>
                  </a:gs>
                  <a:gs pos="100000">
                    <a:schemeClr val="accent6">
                      <a:lumMod val="80000"/>
                      <a:lumOff val="20000"/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6">
                    <a:lumMod val="80000"/>
                    <a:lumOff val="20000"/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D-E2E5-429A-9C8A-D57B77907A0A}"/>
              </c:ext>
            </c:extLst>
          </c:dPt>
          <c:dPt>
            <c:idx val="7"/>
            <c:bubble3D val="0"/>
            <c:spPr>
              <a:gradFill rotWithShape="1">
                <a:gsLst>
                  <a:gs pos="0">
                    <a:schemeClr val="accent5">
                      <a:lumMod val="80000"/>
                      <a:lumOff val="20000"/>
                      <a:tint val="50000"/>
                      <a:satMod val="300000"/>
                    </a:schemeClr>
                  </a:gs>
                  <a:gs pos="35000">
                    <a:schemeClr val="accent5">
                      <a:lumMod val="80000"/>
                      <a:lumOff val="20000"/>
                      <a:tint val="37000"/>
                      <a:satMod val="300000"/>
                    </a:schemeClr>
                  </a:gs>
                  <a:gs pos="100000">
                    <a:schemeClr val="accent5">
                      <a:lumMod val="80000"/>
                      <a:lumOff val="20000"/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5">
                    <a:lumMod val="80000"/>
                    <a:lumOff val="20000"/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F-E2E5-429A-9C8A-D57B77907A0A}"/>
              </c:ext>
            </c:extLst>
          </c:dPt>
          <c:dPt>
            <c:idx val="8"/>
            <c:bubble3D val="0"/>
            <c:spPr>
              <a:gradFill rotWithShape="1">
                <a:gsLst>
                  <a:gs pos="0">
                    <a:schemeClr val="accent4">
                      <a:lumMod val="80000"/>
                      <a:lumOff val="20000"/>
                      <a:tint val="50000"/>
                      <a:satMod val="300000"/>
                    </a:schemeClr>
                  </a:gs>
                  <a:gs pos="35000">
                    <a:schemeClr val="accent4">
                      <a:lumMod val="80000"/>
                      <a:lumOff val="20000"/>
                      <a:tint val="37000"/>
                      <a:satMod val="300000"/>
                    </a:schemeClr>
                  </a:gs>
                  <a:gs pos="100000">
                    <a:schemeClr val="accent4">
                      <a:lumMod val="80000"/>
                      <a:lumOff val="20000"/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4">
                    <a:lumMod val="80000"/>
                    <a:lumOff val="20000"/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1-E2E5-429A-9C8A-D57B77907A0A}"/>
              </c:ext>
            </c:extLst>
          </c:dPt>
          <c:dPt>
            <c:idx val="9"/>
            <c:bubble3D val="0"/>
            <c:spPr>
              <a:gradFill rotWithShape="1">
                <a:gsLst>
                  <a:gs pos="0">
                    <a:schemeClr val="accent6">
                      <a:lumMod val="80000"/>
                      <a:tint val="50000"/>
                      <a:satMod val="300000"/>
                    </a:schemeClr>
                  </a:gs>
                  <a:gs pos="35000">
                    <a:schemeClr val="accent6">
                      <a:lumMod val="80000"/>
                      <a:tint val="37000"/>
                      <a:satMod val="300000"/>
                    </a:schemeClr>
                  </a:gs>
                  <a:gs pos="100000">
                    <a:schemeClr val="accent6">
                      <a:lumMod val="80000"/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6">
                    <a:lumMod val="80000"/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3-E2E5-429A-9C8A-D57B77907A0A}"/>
              </c:ext>
            </c:extLst>
          </c:dPt>
          <c:dPt>
            <c:idx val="10"/>
            <c:bubble3D val="0"/>
            <c:spPr>
              <a:gradFill rotWithShape="1">
                <a:gsLst>
                  <a:gs pos="0">
                    <a:schemeClr val="accent5">
                      <a:lumMod val="80000"/>
                      <a:tint val="50000"/>
                      <a:satMod val="300000"/>
                    </a:schemeClr>
                  </a:gs>
                  <a:gs pos="35000">
                    <a:schemeClr val="accent5">
                      <a:lumMod val="80000"/>
                      <a:tint val="37000"/>
                      <a:satMod val="300000"/>
                    </a:schemeClr>
                  </a:gs>
                  <a:gs pos="100000">
                    <a:schemeClr val="accent5">
                      <a:lumMod val="80000"/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5">
                    <a:lumMod val="80000"/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5-E2E5-429A-9C8A-D57B77907A0A}"/>
              </c:ext>
            </c:extLst>
          </c:dPt>
          <c:dPt>
            <c:idx val="11"/>
            <c:bubble3D val="0"/>
            <c:spPr>
              <a:gradFill rotWithShape="1">
                <a:gsLst>
                  <a:gs pos="0">
                    <a:schemeClr val="accent4">
                      <a:lumMod val="80000"/>
                      <a:tint val="50000"/>
                      <a:satMod val="300000"/>
                    </a:schemeClr>
                  </a:gs>
                  <a:gs pos="35000">
                    <a:schemeClr val="accent4">
                      <a:lumMod val="80000"/>
                      <a:tint val="37000"/>
                      <a:satMod val="300000"/>
                    </a:schemeClr>
                  </a:gs>
                  <a:gs pos="100000">
                    <a:schemeClr val="accent4">
                      <a:lumMod val="80000"/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4">
                    <a:lumMod val="80000"/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7-E2E5-429A-9C8A-D57B77907A0A}"/>
              </c:ext>
            </c:extLst>
          </c:dPt>
          <c:dPt>
            <c:idx val="12"/>
            <c:bubble3D val="0"/>
            <c:spPr>
              <a:gradFill rotWithShape="1">
                <a:gsLst>
                  <a:gs pos="0">
                    <a:schemeClr val="accent6">
                      <a:lumMod val="60000"/>
                      <a:lumOff val="40000"/>
                      <a:tint val="50000"/>
                      <a:satMod val="300000"/>
                    </a:schemeClr>
                  </a:gs>
                  <a:gs pos="35000">
                    <a:schemeClr val="accent6">
                      <a:lumMod val="60000"/>
                      <a:lumOff val="40000"/>
                      <a:tint val="37000"/>
                      <a:satMod val="300000"/>
                    </a:schemeClr>
                  </a:gs>
                  <a:gs pos="100000">
                    <a:schemeClr val="accent6">
                      <a:lumMod val="60000"/>
                      <a:lumOff val="40000"/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6">
                    <a:lumMod val="60000"/>
                    <a:lumOff val="40000"/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9-E2E5-429A-9C8A-D57B77907A0A}"/>
              </c:ext>
            </c:extLst>
          </c:dPt>
          <c:dPt>
            <c:idx val="13"/>
            <c:bubble3D val="0"/>
            <c:spPr>
              <a:gradFill rotWithShape="1">
                <a:gsLst>
                  <a:gs pos="0">
                    <a:schemeClr val="accent5">
                      <a:lumMod val="60000"/>
                      <a:lumOff val="40000"/>
                      <a:tint val="50000"/>
                      <a:satMod val="300000"/>
                    </a:schemeClr>
                  </a:gs>
                  <a:gs pos="35000">
                    <a:schemeClr val="accent5">
                      <a:lumMod val="60000"/>
                      <a:lumOff val="40000"/>
                      <a:tint val="37000"/>
                      <a:satMod val="300000"/>
                    </a:schemeClr>
                  </a:gs>
                  <a:gs pos="100000">
                    <a:schemeClr val="accent5">
                      <a:lumMod val="60000"/>
                      <a:lumOff val="40000"/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5">
                    <a:lumMod val="60000"/>
                    <a:lumOff val="40000"/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B-E2E5-429A-9C8A-D57B77907A0A}"/>
              </c:ext>
            </c:extLst>
          </c:dPt>
          <c:dPt>
            <c:idx val="14"/>
            <c:bubble3D val="0"/>
            <c:spPr>
              <a:gradFill rotWithShape="1">
                <a:gsLst>
                  <a:gs pos="0">
                    <a:schemeClr val="accent4">
                      <a:lumMod val="60000"/>
                      <a:lumOff val="40000"/>
                      <a:tint val="50000"/>
                      <a:satMod val="300000"/>
                    </a:schemeClr>
                  </a:gs>
                  <a:gs pos="35000">
                    <a:schemeClr val="accent4">
                      <a:lumMod val="60000"/>
                      <a:lumOff val="40000"/>
                      <a:tint val="37000"/>
                      <a:satMod val="300000"/>
                    </a:schemeClr>
                  </a:gs>
                  <a:gs pos="100000">
                    <a:schemeClr val="accent4">
                      <a:lumMod val="60000"/>
                      <a:lumOff val="40000"/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4">
                    <a:lumMod val="60000"/>
                    <a:lumOff val="40000"/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D-E2E5-429A-9C8A-D57B77907A0A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estFit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tx1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numRef>
              <c:f>Sheet1!$A$1:$A$15</c:f>
              <c:numCache>
                <c:formatCode>General</c:formatCode>
                <c:ptCount val="15"/>
                <c:pt idx="0">
                  <c:v>11111</c:v>
                </c:pt>
                <c:pt idx="1">
                  <c:v>26480</c:v>
                </c:pt>
                <c:pt idx="2">
                  <c:v>28422</c:v>
                </c:pt>
                <c:pt idx="3">
                  <c:v>28451</c:v>
                </c:pt>
                <c:pt idx="4">
                  <c:v>28456</c:v>
                </c:pt>
                <c:pt idx="5">
                  <c:v>28459</c:v>
                </c:pt>
                <c:pt idx="6">
                  <c:v>28461</c:v>
                </c:pt>
                <c:pt idx="7">
                  <c:v>28462</c:v>
                </c:pt>
                <c:pt idx="8">
                  <c:v>28463</c:v>
                </c:pt>
                <c:pt idx="9">
                  <c:v>28467</c:v>
                </c:pt>
                <c:pt idx="10">
                  <c:v>28468</c:v>
                </c:pt>
                <c:pt idx="11">
                  <c:v>28470</c:v>
                </c:pt>
                <c:pt idx="12">
                  <c:v>28471</c:v>
                </c:pt>
                <c:pt idx="13">
                  <c:v>28479</c:v>
                </c:pt>
                <c:pt idx="14">
                  <c:v>78451</c:v>
                </c:pt>
              </c:numCache>
            </c:numRef>
          </c:cat>
          <c:val>
            <c:numRef>
              <c:f>Sheet1!$B$1:$B$15</c:f>
              <c:numCache>
                <c:formatCode>General</c:formatCode>
                <c:ptCount val="15"/>
                <c:pt idx="0">
                  <c:v>1</c:v>
                </c:pt>
                <c:pt idx="1">
                  <c:v>1</c:v>
                </c:pt>
                <c:pt idx="2">
                  <c:v>8</c:v>
                </c:pt>
                <c:pt idx="3">
                  <c:v>29</c:v>
                </c:pt>
                <c:pt idx="4">
                  <c:v>1</c:v>
                </c:pt>
                <c:pt idx="5">
                  <c:v>1</c:v>
                </c:pt>
                <c:pt idx="6">
                  <c:v>11</c:v>
                </c:pt>
                <c:pt idx="7">
                  <c:v>10</c:v>
                </c:pt>
                <c:pt idx="8">
                  <c:v>1</c:v>
                </c:pt>
                <c:pt idx="9">
                  <c:v>4</c:v>
                </c:pt>
                <c:pt idx="10">
                  <c:v>3</c:v>
                </c:pt>
                <c:pt idx="11">
                  <c:v>18</c:v>
                </c:pt>
                <c:pt idx="12">
                  <c:v>1</c:v>
                </c:pt>
                <c:pt idx="13">
                  <c:v>3</c:v>
                </c:pt>
                <c:pt idx="14">
                  <c:v>1</c:v>
                </c:pt>
              </c:numCache>
            </c:numRef>
          </c:val>
          <c:extLst>
            <c:ext xmlns:c15="http://schemas.microsoft.com/office/drawing/2012/chart" uri="{02D57815-91ED-43cb-92C2-25804820EDAC}">
              <c15:filteredSeriesTitle>
                <c15:tx>
                  <c:strRef>
                    <c:extLst>
                      <c:ext uri="{02D57815-91ED-43cb-92C2-25804820EDAC}">
                        <c15:formulaRef>
                          <c15:sqref>Sheet1!$B$1:$B$0</c15:sqref>
                        </c15:formulaRef>
                      </c:ext>
                    </c:extLst>
                  </c:strRef>
                </c15:tx>
              </c15:filteredSeriesTitle>
            </c:ext>
            <c:ext xmlns:c16="http://schemas.microsoft.com/office/drawing/2014/chart" uri="{C3380CC4-5D6E-409C-BE32-E72D297353CC}">
              <c16:uniqueId val="{0000001E-E2E5-429A-9C8A-D57B77907A0A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zero"/>
    <c:showDLblsOverMax val="1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tint val="50000"/>
                      <a:satMod val="300000"/>
                    </a:schemeClr>
                  </a:gs>
                  <a:gs pos="35000">
                    <a:schemeClr val="accent1">
                      <a:tint val="37000"/>
                      <a:satMod val="300000"/>
                    </a:schemeClr>
                  </a:gs>
                  <a:gs pos="100000">
                    <a:schemeClr val="accent1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1"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0FCF-42A5-82F4-B9F3259350F3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tint val="50000"/>
                      <a:satMod val="300000"/>
                    </a:schemeClr>
                  </a:gs>
                  <a:gs pos="35000">
                    <a:schemeClr val="accent2">
                      <a:tint val="37000"/>
                      <a:satMod val="300000"/>
                    </a:schemeClr>
                  </a:gs>
                  <a:gs pos="100000">
                    <a:schemeClr val="accent2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2"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0FCF-42A5-82F4-B9F3259350F3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tint val="50000"/>
                      <a:satMod val="300000"/>
                    </a:schemeClr>
                  </a:gs>
                  <a:gs pos="35000">
                    <a:schemeClr val="accent3">
                      <a:tint val="37000"/>
                      <a:satMod val="300000"/>
                    </a:schemeClr>
                  </a:gs>
                  <a:gs pos="100000">
                    <a:schemeClr val="accent3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3"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0FCF-42A5-82F4-B9F3259350F3}"/>
              </c:ext>
            </c:extLst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tint val="50000"/>
                      <a:satMod val="300000"/>
                    </a:schemeClr>
                  </a:gs>
                  <a:gs pos="35000">
                    <a:schemeClr val="accent4">
                      <a:tint val="37000"/>
                      <a:satMod val="300000"/>
                    </a:schemeClr>
                  </a:gs>
                  <a:gs pos="100000">
                    <a:schemeClr val="accent4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4"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0FCF-42A5-82F4-B9F3259350F3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tx1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Lit>
              <c:ptCount val="4"/>
              <c:pt idx="0">
                <c:v>1 </c:v>
              </c:pt>
              <c:pt idx="1">
                <c:v>3 </c:v>
              </c:pt>
              <c:pt idx="2">
                <c:v>4 </c:v>
              </c:pt>
              <c:pt idx="3">
                <c:v>5 </c:v>
              </c:pt>
            </c:strLit>
          </c:cat>
          <c:val>
            <c:numLit>
              <c:formatCode>General</c:formatCode>
              <c:ptCount val="4"/>
              <c:pt idx="0">
                <c:v>4.0999999999999996</c:v>
              </c:pt>
              <c:pt idx="1">
                <c:v>13.3</c:v>
              </c:pt>
              <c:pt idx="2">
                <c:v>8.1999999999999993</c:v>
              </c:pt>
              <c:pt idx="3">
                <c:v>74.5</c:v>
              </c:pt>
            </c:numLit>
          </c:val>
          <c:extLst>
            <c:ext xmlns:c16="http://schemas.microsoft.com/office/drawing/2014/chart" uri="{C3380CC4-5D6E-409C-BE32-E72D297353CC}">
              <c16:uniqueId val="{00000008-0FCF-42A5-82F4-B9F3259350F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zero"/>
    <c:showDLblsOverMax val="1"/>
  </c:chart>
  <c:spPr>
    <a:noFill/>
    <a:ln>
      <a:noFill/>
    </a:ln>
    <a:effectLst/>
  </c:spPr>
  <c:txPr>
    <a:bodyPr/>
    <a:lstStyle/>
    <a:p>
      <a:pPr>
        <a:defRPr/>
      </a:pPr>
      <a:endParaRPr lang="en-US"/>
    </a:p>
  </c:txPr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tint val="50000"/>
                      <a:satMod val="300000"/>
                    </a:schemeClr>
                  </a:gs>
                  <a:gs pos="35000">
                    <a:schemeClr val="accent1">
                      <a:tint val="37000"/>
                      <a:satMod val="300000"/>
                    </a:schemeClr>
                  </a:gs>
                  <a:gs pos="100000">
                    <a:schemeClr val="accent1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1"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2750-4D24-9240-E2EA9EE3F71A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tint val="50000"/>
                      <a:satMod val="300000"/>
                    </a:schemeClr>
                  </a:gs>
                  <a:gs pos="35000">
                    <a:schemeClr val="accent2">
                      <a:tint val="37000"/>
                      <a:satMod val="300000"/>
                    </a:schemeClr>
                  </a:gs>
                  <a:gs pos="100000">
                    <a:schemeClr val="accent2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2"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2750-4D24-9240-E2EA9EE3F71A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tint val="50000"/>
                      <a:satMod val="300000"/>
                    </a:schemeClr>
                  </a:gs>
                  <a:gs pos="35000">
                    <a:schemeClr val="accent3">
                      <a:tint val="37000"/>
                      <a:satMod val="300000"/>
                    </a:schemeClr>
                  </a:gs>
                  <a:gs pos="100000">
                    <a:schemeClr val="accent3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3"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2750-4D24-9240-E2EA9EE3F71A}"/>
              </c:ext>
            </c:extLst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tint val="50000"/>
                      <a:satMod val="300000"/>
                    </a:schemeClr>
                  </a:gs>
                  <a:gs pos="35000">
                    <a:schemeClr val="accent4">
                      <a:tint val="37000"/>
                      <a:satMod val="300000"/>
                    </a:schemeClr>
                  </a:gs>
                  <a:gs pos="100000">
                    <a:schemeClr val="accent4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4"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2750-4D24-9240-E2EA9EE3F71A}"/>
              </c:ext>
            </c:extLst>
          </c:dPt>
          <c:dPt>
            <c:idx val="4"/>
            <c:bubble3D val="0"/>
            <c:spPr>
              <a:gradFill rotWithShape="1">
                <a:gsLst>
                  <a:gs pos="0">
                    <a:schemeClr val="accent5">
                      <a:tint val="50000"/>
                      <a:satMod val="300000"/>
                    </a:schemeClr>
                  </a:gs>
                  <a:gs pos="35000">
                    <a:schemeClr val="accent5">
                      <a:tint val="37000"/>
                      <a:satMod val="300000"/>
                    </a:schemeClr>
                  </a:gs>
                  <a:gs pos="100000">
                    <a:schemeClr val="accent5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5"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2750-4D24-9240-E2EA9EE3F71A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tx1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Lit>
              <c:ptCount val="5"/>
              <c:pt idx="0">
                <c:v>1 </c:v>
              </c:pt>
              <c:pt idx="1">
                <c:v>2 </c:v>
              </c:pt>
              <c:pt idx="2">
                <c:v>3 </c:v>
              </c:pt>
              <c:pt idx="3">
                <c:v>4 </c:v>
              </c:pt>
              <c:pt idx="4">
                <c:v>5 </c:v>
              </c:pt>
            </c:strLit>
          </c:cat>
          <c:val>
            <c:numLit>
              <c:formatCode>General</c:formatCode>
              <c:ptCount val="5"/>
              <c:pt idx="0">
                <c:v>4</c:v>
              </c:pt>
              <c:pt idx="1">
                <c:v>5</c:v>
              </c:pt>
              <c:pt idx="2">
                <c:v>15.8</c:v>
              </c:pt>
              <c:pt idx="3">
                <c:v>8.9</c:v>
              </c:pt>
              <c:pt idx="4">
                <c:v>66.3</c:v>
              </c:pt>
            </c:numLit>
          </c:val>
          <c:extLst>
            <c:ext xmlns:c16="http://schemas.microsoft.com/office/drawing/2014/chart" uri="{C3380CC4-5D6E-409C-BE32-E72D297353CC}">
              <c16:uniqueId val="{0000000A-2750-4D24-9240-E2EA9EE3F71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zero"/>
    <c:showDLblsOverMax val="1"/>
  </c:chart>
  <c:spPr>
    <a:noFill/>
    <a:ln>
      <a:noFill/>
    </a:ln>
    <a:effectLst/>
  </c:spPr>
  <c:txPr>
    <a:bodyPr/>
    <a:lstStyle/>
    <a:p>
      <a:pPr>
        <a:defRPr/>
      </a:pPr>
      <a:endParaRPr lang="en-US"/>
    </a:p>
  </c:txPr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gradFill rotWithShape="1">
              <a:gsLst>
                <a:gs pos="0">
                  <a:schemeClr val="accent1">
                    <a:tint val="50000"/>
                    <a:satMod val="300000"/>
                  </a:schemeClr>
                </a:gs>
                <a:gs pos="35000">
                  <a:schemeClr val="accent1">
                    <a:tint val="37000"/>
                    <a:satMod val="300000"/>
                  </a:schemeClr>
                </a:gs>
                <a:gs pos="100000">
                  <a:schemeClr val="accent1">
                    <a:tint val="15000"/>
                    <a:satMod val="350000"/>
                  </a:schemeClr>
                </a:gs>
              </a:gsLst>
              <a:lin ang="16200000" scaled="1"/>
            </a:gradFill>
            <a:ln w="9525" cap="flat" cmpd="sng" algn="ctr">
              <a:solidFill>
                <a:schemeClr val="accent1">
                  <a:shade val="95000"/>
                </a:schemeClr>
              </a:solidFill>
              <a:round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c:spPr>
          <c:invertIfNegative val="1"/>
          <c:dPt>
            <c:idx val="0"/>
            <c:invertIfNegative val="1"/>
            <c:bubble3D val="0"/>
            <c:extLst>
              <c:ext xmlns:c16="http://schemas.microsoft.com/office/drawing/2014/chart" uri="{C3380CC4-5D6E-409C-BE32-E72D297353CC}">
                <c16:uniqueId val="{00000000-D373-4D1A-9885-18D999F1AFB9}"/>
              </c:ext>
            </c:extLst>
          </c:dPt>
          <c:dPt>
            <c:idx val="1"/>
            <c:invertIfNegative val="1"/>
            <c:bubble3D val="0"/>
            <c:extLst>
              <c:ext xmlns:c16="http://schemas.microsoft.com/office/drawing/2014/chart" uri="{C3380CC4-5D6E-409C-BE32-E72D297353CC}">
                <c16:uniqueId val="{00000001-D373-4D1A-9885-18D999F1AFB9}"/>
              </c:ext>
            </c:extLst>
          </c:dPt>
          <c:dPt>
            <c:idx val="2"/>
            <c:invertIfNegative val="1"/>
            <c:bubble3D val="0"/>
            <c:extLst>
              <c:ext xmlns:c16="http://schemas.microsoft.com/office/drawing/2014/chart" uri="{C3380CC4-5D6E-409C-BE32-E72D297353CC}">
                <c16:uniqueId val="{00000002-D373-4D1A-9885-18D999F1AFB9}"/>
              </c:ext>
            </c:extLst>
          </c:dPt>
          <c:dPt>
            <c:idx val="3"/>
            <c:invertIfNegative val="1"/>
            <c:bubble3D val="0"/>
            <c:extLst>
              <c:ext xmlns:c16="http://schemas.microsoft.com/office/drawing/2014/chart" uri="{C3380CC4-5D6E-409C-BE32-E72D297353CC}">
                <c16:uniqueId val="{00000003-D373-4D1A-9885-18D999F1AFB9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4"/>
              <c:pt idx="0">
                <c:v>Yes, expand pre-scheduled, door-to-door type service </c:v>
              </c:pt>
              <c:pt idx="1">
                <c:v>Yes, on-demand (same day) door-to-door service </c:v>
              </c:pt>
              <c:pt idx="2">
                <c:v>Yes, traditional bus service with fixed schedules and stops </c:v>
              </c:pt>
              <c:pt idx="3">
                <c:v>I would not like to see additional public transportation options in Brunswick Co </c:v>
              </c:pt>
            </c:strLit>
          </c:cat>
          <c:val>
            <c:numLit>
              <c:formatCode>General</c:formatCode>
              <c:ptCount val="4"/>
              <c:pt idx="0">
                <c:v>54.9</c:v>
              </c:pt>
              <c:pt idx="1">
                <c:v>54.9</c:v>
              </c:pt>
              <c:pt idx="2">
                <c:v>52</c:v>
              </c:pt>
              <c:pt idx="3">
                <c:v>9.8000000000000007</c:v>
              </c:pt>
            </c:numLit>
          </c:val>
          <c:extLst>
            <c:ext xmlns:c16="http://schemas.microsoft.com/office/drawing/2014/chart" uri="{C3380CC4-5D6E-409C-BE32-E72D297353CC}">
              <c16:uniqueId val="{00000004-D373-4D1A-9885-18D999F1AFB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1"/>
        <c:axId val="2"/>
      </c:barChart>
      <c:catAx>
        <c:axId val="1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"/>
        <c:crosses val="autoZero"/>
        <c:auto val="1"/>
        <c:lblAlgn val="ctr"/>
        <c:lblOffset val="100"/>
        <c:noMultiLvlLbl val="1"/>
      </c:catAx>
      <c:valAx>
        <c:axId val="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0" i="0" u="none" strike="noStrike" kern="1200" cap="all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800" dirty="0"/>
                  <a:t>Percent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0" i="0" u="none" strike="noStrike" kern="1200" cap="all" baseline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zero"/>
    <c:showDLblsOverMax val="1"/>
  </c:chart>
  <c:spPr>
    <a:noFill/>
    <a:ln>
      <a:noFill/>
    </a:ln>
    <a:effectLst/>
  </c:spPr>
  <c:txPr>
    <a:bodyPr/>
    <a:lstStyle/>
    <a:p>
      <a:pPr>
        <a:defRPr/>
      </a:pPr>
      <a:endParaRPr lang="en-US"/>
    </a:p>
  </c:txPr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tint val="50000"/>
                      <a:satMod val="300000"/>
                    </a:schemeClr>
                  </a:gs>
                  <a:gs pos="35000">
                    <a:schemeClr val="accent1">
                      <a:tint val="37000"/>
                      <a:satMod val="300000"/>
                    </a:schemeClr>
                  </a:gs>
                  <a:gs pos="100000">
                    <a:schemeClr val="accent1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1"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6697-46B0-B31F-1B713C77E1FD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tint val="50000"/>
                      <a:satMod val="300000"/>
                    </a:schemeClr>
                  </a:gs>
                  <a:gs pos="35000">
                    <a:schemeClr val="accent2">
                      <a:tint val="37000"/>
                      <a:satMod val="300000"/>
                    </a:schemeClr>
                  </a:gs>
                  <a:gs pos="100000">
                    <a:schemeClr val="accent2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2"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6697-46B0-B31F-1B713C77E1FD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tint val="50000"/>
                      <a:satMod val="300000"/>
                    </a:schemeClr>
                  </a:gs>
                  <a:gs pos="35000">
                    <a:schemeClr val="accent3">
                      <a:tint val="37000"/>
                      <a:satMod val="300000"/>
                    </a:schemeClr>
                  </a:gs>
                  <a:gs pos="100000">
                    <a:schemeClr val="accent3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3"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6697-46B0-B31F-1B713C77E1FD}"/>
              </c:ext>
            </c:extLst>
          </c:dPt>
          <c:dPt>
            <c:idx val="3"/>
            <c:bubble3D val="0"/>
            <c:spPr>
              <a:gradFill rotWithShape="1">
                <a:gsLst>
                  <a:gs pos="0">
                    <a:schemeClr val="accent5">
                      <a:tint val="50000"/>
                      <a:satMod val="300000"/>
                    </a:schemeClr>
                  </a:gs>
                  <a:gs pos="35000">
                    <a:schemeClr val="accent5">
                      <a:tint val="37000"/>
                      <a:satMod val="300000"/>
                    </a:schemeClr>
                  </a:gs>
                  <a:gs pos="100000">
                    <a:schemeClr val="accent5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4"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6697-46B0-B31F-1B713C77E1FD}"/>
              </c:ext>
            </c:extLst>
          </c:dPt>
          <c:dPt>
            <c:idx val="4"/>
            <c:bubble3D val="0"/>
            <c:spPr>
              <a:gradFill rotWithShape="1">
                <a:gsLst>
                  <a:gs pos="0">
                    <a:schemeClr val="accent6">
                      <a:tint val="50000"/>
                      <a:satMod val="300000"/>
                    </a:schemeClr>
                  </a:gs>
                  <a:gs pos="35000">
                    <a:schemeClr val="accent6">
                      <a:tint val="37000"/>
                      <a:satMod val="300000"/>
                    </a:schemeClr>
                  </a:gs>
                  <a:gs pos="100000">
                    <a:schemeClr val="accent6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5"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6697-46B0-B31F-1B713C77E1FD}"/>
              </c:ext>
            </c:extLst>
          </c:dPt>
          <c:dPt>
            <c:idx val="5"/>
            <c:bubble3D val="0"/>
            <c:spPr>
              <a:gradFill rotWithShape="1">
                <a:gsLst>
                  <a:gs pos="0">
                    <a:schemeClr val="accent1">
                      <a:lumMod val="60000"/>
                      <a:tint val="50000"/>
                      <a:satMod val="300000"/>
                    </a:schemeClr>
                  </a:gs>
                  <a:gs pos="35000">
                    <a:schemeClr val="accent1">
                      <a:lumMod val="60000"/>
                      <a:tint val="37000"/>
                      <a:satMod val="300000"/>
                    </a:schemeClr>
                  </a:gs>
                  <a:gs pos="100000">
                    <a:schemeClr val="accent1">
                      <a:lumMod val="60000"/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6"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B-6697-46B0-B31F-1B713C77E1FD}"/>
              </c:ext>
            </c:extLst>
          </c:dPt>
          <c:dPt>
            <c:idx val="6"/>
            <c:bubble3D val="0"/>
            <c:spPr>
              <a:gradFill rotWithShape="1">
                <a:gsLst>
                  <a:gs pos="0">
                    <a:schemeClr val="accent2">
                      <a:lumMod val="60000"/>
                      <a:tint val="50000"/>
                      <a:satMod val="300000"/>
                    </a:schemeClr>
                  </a:gs>
                  <a:gs pos="35000">
                    <a:schemeClr val="accent2">
                      <a:lumMod val="60000"/>
                      <a:tint val="37000"/>
                      <a:satMod val="300000"/>
                    </a:schemeClr>
                  </a:gs>
                  <a:gs pos="100000">
                    <a:schemeClr val="accent2">
                      <a:lumMod val="60000"/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1">
                    <a:lumMod val="60000"/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D-6697-46B0-B31F-1B713C77E1FD}"/>
              </c:ext>
            </c:extLst>
          </c:dPt>
          <c:dPt>
            <c:idx val="7"/>
            <c:bubble3D val="0"/>
            <c:spPr>
              <a:gradFill rotWithShape="1">
                <a:gsLst>
                  <a:gs pos="0">
                    <a:schemeClr val="accent3">
                      <a:lumMod val="60000"/>
                      <a:tint val="50000"/>
                      <a:satMod val="300000"/>
                    </a:schemeClr>
                  </a:gs>
                  <a:gs pos="35000">
                    <a:schemeClr val="accent3">
                      <a:lumMod val="60000"/>
                      <a:tint val="37000"/>
                      <a:satMod val="300000"/>
                    </a:schemeClr>
                  </a:gs>
                  <a:gs pos="100000">
                    <a:schemeClr val="accent3">
                      <a:lumMod val="60000"/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2">
                    <a:lumMod val="60000"/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F-6697-46B0-B31F-1B713C77E1FD}"/>
              </c:ext>
            </c:extLst>
          </c:dPt>
          <c:dLbls>
            <c:dLbl>
              <c:idx val="2"/>
              <c:layout>
                <c:manualLayout>
                  <c:x val="3.0019628218450525E-2"/>
                  <c:y val="4.4451500238133039E-2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600" b="0" i="0" u="none" strike="noStrike" kern="1200" baseline="0">
                        <a:solidFill>
                          <a:schemeClr val="dk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02A74D00-B2CA-4268-9EAA-B18A0D85B6E3}" type="CATEGORYNAME">
                      <a:rPr lang="en-US" sz="1600"/>
                      <a:pPr>
                        <a:defRPr sz="1600"/>
                      </a:pPr>
                      <a:t>[CATEGORY NAME]</a:t>
                    </a:fld>
                    <a:r>
                      <a:rPr lang="en-US" sz="1600" baseline="0"/>
                      <a:t>
</a:t>
                    </a:r>
                    <a:fld id="{965E4999-69AC-4C08-9EDA-0E3C2FD02154}" type="PERCENTAGE">
                      <a:rPr lang="en-US" sz="1600" baseline="0"/>
                      <a:pPr>
                        <a:defRPr sz="1600"/>
                      </a:pPr>
                      <a:t>[PERCENTAGE]</a:t>
                    </a:fld>
                    <a:endParaRPr lang="en-US" sz="1600" baseline="0"/>
                  </a:p>
                </c:rich>
              </c:tx>
              <c:spPr>
                <a:solidFill>
                  <a:sysClr val="window" lastClr="FFFFFF"/>
                </a:solidFill>
                <a:ln>
                  <a:noFill/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0" i="0" u="none" strike="noStrike" kern="1200" baseline="0">
                      <a:solidFill>
                        <a:schemeClr val="dk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6697-46B0-B31F-1B713C77E1FD}"/>
                </c:ext>
              </c:extLst>
            </c:dLbl>
            <c:dLbl>
              <c:idx val="3"/>
              <c:layout>
                <c:manualLayout>
                  <c:x val="5.1224286261063613E-3"/>
                  <c:y val="-0.40367912417044077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6697-46B0-B31F-1B713C77E1FD}"/>
                </c:ext>
              </c:extLst>
            </c:dLbl>
            <c:dLbl>
              <c:idx val="4"/>
              <c:layout>
                <c:manualLayout>
                  <c:x val="-7.1212394949101082E-4"/>
                  <c:y val="2.4895178941982433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600" b="0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5761078265562121"/>
                      <c:h val="0.1635830324909747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9-6697-46B0-B31F-1B713C77E1FD}"/>
                </c:ext>
              </c:extLst>
            </c:dLbl>
            <c:dLbl>
              <c:idx val="5"/>
              <c:layout>
                <c:manualLayout>
                  <c:x val="3.2561659789062565E-2"/>
                  <c:y val="0.1489675276540583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6697-46B0-B31F-1B713C77E1FD}"/>
                </c:ext>
              </c:extLst>
            </c:dLbl>
            <c:dLbl>
              <c:idx val="7"/>
              <c:layout>
                <c:manualLayout>
                  <c:x val="-9.2781288552993918E-2"/>
                  <c:y val="1.5875535799333227E-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6697-46B0-B31F-1B713C77E1F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tx1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Sheet1!$A$1:$A$8</c:f>
              <c:strCache>
                <c:ptCount val="8"/>
                <c:pt idx="0">
                  <c:v>Work </c:v>
                </c:pt>
                <c:pt idx="1">
                  <c:v>School </c:v>
                </c:pt>
                <c:pt idx="2">
                  <c:v>Medical Appointments </c:v>
                </c:pt>
                <c:pt idx="3">
                  <c:v>Leisure - Other </c:v>
                </c:pt>
                <c:pt idx="4">
                  <c:v>Shopping/Errands/Groceries </c:v>
                </c:pt>
                <c:pt idx="5">
                  <c:v>Church or Religious Activities </c:v>
                </c:pt>
                <c:pt idx="6">
                  <c:v>Other - Combination of Trip Purposes</c:v>
                </c:pt>
                <c:pt idx="7">
                  <c:v>Does Not Apply </c:v>
                </c:pt>
              </c:strCache>
            </c:strRef>
          </c:cat>
          <c:val>
            <c:numRef>
              <c:f>Sheet1!$B$1:$B$8</c:f>
              <c:numCache>
                <c:formatCode>General</c:formatCode>
                <c:ptCount val="8"/>
                <c:pt idx="0">
                  <c:v>6.9</c:v>
                </c:pt>
                <c:pt idx="1">
                  <c:v>13.7</c:v>
                </c:pt>
                <c:pt idx="2">
                  <c:v>5.9</c:v>
                </c:pt>
                <c:pt idx="3">
                  <c:v>3</c:v>
                </c:pt>
                <c:pt idx="4">
                  <c:v>1</c:v>
                </c:pt>
                <c:pt idx="5">
                  <c:v>1</c:v>
                </c:pt>
                <c:pt idx="6">
                  <c:v>64.7</c:v>
                </c:pt>
                <c:pt idx="7">
                  <c:v>3.9</c:v>
                </c:pt>
              </c:numCache>
            </c:numRef>
          </c:val>
          <c:extLst>
            <c:ext xmlns:c15="http://schemas.microsoft.com/office/drawing/2012/chart" uri="{02D57815-91ED-43cb-92C2-25804820EDAC}">
              <c15:filteredSeriesTitle>
                <c15:tx>
                  <c:strRef>
                    <c:extLst>
                      <c:ext uri="{02D57815-91ED-43cb-92C2-25804820EDAC}">
                        <c15:formulaRef>
                          <c15:sqref>Sheet1!$B$1:$B$0</c15:sqref>
                        </c15:formulaRef>
                      </c:ext>
                    </c:extLst>
                  </c:strRef>
                </c15:tx>
              </c15:filteredSeriesTitle>
            </c:ext>
            <c:ext xmlns:c16="http://schemas.microsoft.com/office/drawing/2014/chart" uri="{C3380CC4-5D6E-409C-BE32-E72D297353CC}">
              <c16:uniqueId val="{00000012-6697-46B0-B31F-1B713C77E1F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zero"/>
    <c:showDLblsOverMax val="1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tint val="50000"/>
                      <a:satMod val="300000"/>
                    </a:schemeClr>
                  </a:gs>
                  <a:gs pos="35000">
                    <a:schemeClr val="accent1">
                      <a:tint val="37000"/>
                      <a:satMod val="300000"/>
                    </a:schemeClr>
                  </a:gs>
                  <a:gs pos="100000">
                    <a:schemeClr val="accent1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1"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350E-475D-ADD9-5631A6E43EEE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tint val="50000"/>
                      <a:satMod val="300000"/>
                    </a:schemeClr>
                  </a:gs>
                  <a:gs pos="35000">
                    <a:schemeClr val="accent2">
                      <a:tint val="37000"/>
                      <a:satMod val="300000"/>
                    </a:schemeClr>
                  </a:gs>
                  <a:gs pos="100000">
                    <a:schemeClr val="accent2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2"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350E-475D-ADD9-5631A6E43EEE}"/>
              </c:ext>
            </c:extLst>
          </c:dPt>
          <c:dLbls>
            <c:dLbl>
              <c:idx val="0"/>
              <c:layout>
                <c:manualLayout>
                  <c:x val="-1.061349583642196E-2"/>
                  <c:y val="-6.9880008567915236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0">
                  <a:noAutofit/>
                </a:bodyPr>
                <a:lstStyle/>
                <a:p>
                  <a:pPr algn="ctr">
                    <a:defRPr sz="1800" b="0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48922937683779327"/>
                      <c:h val="0.64722430948901011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350E-475D-ADD9-5631A6E43EEE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DF8E6E80-3B86-491C-A14A-968878A418D3}" type="CATEGORYNAME">
                      <a:rPr lang="en-US" sz="1800"/>
                      <a:pPr/>
                      <a:t>[CATEGORY NAME]</a:t>
                    </a:fld>
                    <a:r>
                      <a:rPr lang="en-US" baseline="0" dirty="0"/>
                      <a:t>
</a:t>
                    </a:r>
                    <a:fld id="{42532160-64F8-48F4-A8BC-030B3FAD23AA}" type="PERCENTAGE">
                      <a:rPr lang="en-US" sz="2000" baseline="0"/>
                      <a:pPr/>
                      <a:t>[PERCENTAGE]</a:t>
                    </a:fld>
                    <a:endParaRPr lang="en-US" baseline="0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350E-475D-ADD9-5631A6E43EE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tx1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Sheet1!$A$1:$A$2</c:f>
              <c:strCache>
                <c:ptCount val="2"/>
                <c:pt idx="0">
                  <c:v>Providing some basic level of public transportation service throughout the entire county </c:v>
                </c:pt>
                <c:pt idx="1">
                  <c:v>Increasing the availability of public transportation in more populated areas  </c:v>
                </c:pt>
              </c:strCache>
            </c:strRef>
          </c:cat>
          <c:val>
            <c:numRef>
              <c:f>Sheet1!$B$1:$B$2</c:f>
              <c:numCache>
                <c:formatCode>General</c:formatCode>
                <c:ptCount val="2"/>
                <c:pt idx="0">
                  <c:v>76.599999999999994</c:v>
                </c:pt>
                <c:pt idx="1">
                  <c:v>23.4</c:v>
                </c:pt>
              </c:numCache>
            </c:numRef>
          </c:val>
          <c:extLst>
            <c:ext xmlns:c15="http://schemas.microsoft.com/office/drawing/2012/chart" uri="{02D57815-91ED-43cb-92C2-25804820EDAC}">
              <c15:filteredSeriesTitle>
                <c15:tx>
                  <c:strRef>
                    <c:extLst>
                      <c:ext uri="{02D57815-91ED-43cb-92C2-25804820EDAC}">
                        <c15:formulaRef>
                          <c15:sqref>Sheet1!$B$1:$B$0</c15:sqref>
                        </c15:formulaRef>
                      </c:ext>
                    </c:extLst>
                  </c:strRef>
                </c15:tx>
              </c15:filteredSeriesTitle>
            </c:ext>
            <c:ext xmlns:c16="http://schemas.microsoft.com/office/drawing/2014/chart" uri="{C3380CC4-5D6E-409C-BE32-E72D297353CC}">
              <c16:uniqueId val="{00000004-350E-475D-ADD9-5631A6E43EE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zero"/>
    <c:showDLblsOverMax val="1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1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3">
                  <a:tint val="77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EFD4-489E-B279-A4AD3A5C0A60}"/>
              </c:ext>
            </c:extLst>
          </c:dPt>
          <c:dPt>
            <c:idx val="1"/>
            <c:bubble3D val="0"/>
            <c:spPr>
              <a:solidFill>
                <a:schemeClr val="accent3">
                  <a:shade val="76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EFD4-489E-B279-A4AD3A5C0A60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shade val="95000"/>
                      <a:satMod val="105000"/>
                    </a:schemeClr>
                  </a:solidFill>
                  <a:prstDash val="solid"/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Lit>
              <c:ptCount val="2"/>
              <c:pt idx="0">
                <c:v>Yes </c:v>
              </c:pt>
              <c:pt idx="1">
                <c:v>No </c:v>
              </c:pt>
            </c:strLit>
          </c:cat>
          <c:val>
            <c:numLit>
              <c:formatCode>General</c:formatCode>
              <c:ptCount val="2"/>
              <c:pt idx="0">
                <c:v>92.2</c:v>
              </c:pt>
              <c:pt idx="1">
                <c:v>7.8</c:v>
              </c:pt>
            </c:numLit>
          </c:val>
          <c:extLst>
            <c:ext xmlns:c16="http://schemas.microsoft.com/office/drawing/2014/chart" uri="{C3380CC4-5D6E-409C-BE32-E72D297353CC}">
              <c16:uniqueId val="{00000004-EFD4-489E-B279-A4AD3A5C0A6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zero"/>
    <c:showDLblsOverMax val="1"/>
  </c:chart>
  <c:spPr>
    <a:noFill/>
    <a:ln w="9525" cap="flat" cmpd="sng" algn="ctr">
      <a:noFill/>
      <a:prstDash val="solid"/>
      <a:round/>
    </a:ln>
    <a:effectLst/>
  </c:spPr>
  <c:txPr>
    <a:bodyPr/>
    <a:lstStyle/>
    <a:p>
      <a:pPr>
        <a:defRPr/>
      </a:pPr>
      <a:endParaRPr lang="en-US"/>
    </a:p>
  </c:txPr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1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>
                  <a:shade val="76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8034-4333-BDAE-2FA92F030E64}"/>
              </c:ext>
            </c:extLst>
          </c:dPt>
          <c:dPt>
            <c:idx val="1"/>
            <c:bubble3D val="0"/>
            <c:spPr>
              <a:solidFill>
                <a:schemeClr val="accent1">
                  <a:tint val="77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8034-4333-BDAE-2FA92F030E64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shade val="95000"/>
                      <a:satMod val="105000"/>
                    </a:schemeClr>
                  </a:solidFill>
                  <a:prstDash val="solid"/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Lit>
              <c:ptCount val="2"/>
              <c:pt idx="0">
                <c:v>Yes </c:v>
              </c:pt>
              <c:pt idx="1">
                <c:v>No </c:v>
              </c:pt>
            </c:strLit>
          </c:cat>
          <c:val>
            <c:numLit>
              <c:formatCode>General</c:formatCode>
              <c:ptCount val="2"/>
              <c:pt idx="0">
                <c:v>44</c:v>
              </c:pt>
              <c:pt idx="1">
                <c:v>56</c:v>
              </c:pt>
            </c:numLit>
          </c:val>
          <c:extLst>
            <c:ext xmlns:c16="http://schemas.microsoft.com/office/drawing/2014/chart" uri="{C3380CC4-5D6E-409C-BE32-E72D297353CC}">
              <c16:uniqueId val="{00000004-8034-4333-BDAE-2FA92F030E6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zero"/>
    <c:showDLblsOverMax val="1"/>
  </c:chart>
  <c:spPr>
    <a:noFill/>
    <a:ln w="9525" cap="flat" cmpd="sng" algn="ctr">
      <a:noFill/>
      <a:prstDash val="solid"/>
      <a:round/>
    </a:ln>
    <a:effectLst/>
  </c:spPr>
  <c:txPr>
    <a:bodyPr/>
    <a:lstStyle/>
    <a:p>
      <a:pPr>
        <a:defRPr/>
      </a:pPr>
      <a:endParaRPr lang="en-US"/>
    </a:p>
  </c:txPr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tint val="50000"/>
                      <a:satMod val="300000"/>
                    </a:schemeClr>
                  </a:gs>
                  <a:gs pos="35000">
                    <a:schemeClr val="accent1">
                      <a:tint val="37000"/>
                      <a:satMod val="300000"/>
                    </a:schemeClr>
                  </a:gs>
                  <a:gs pos="100000">
                    <a:schemeClr val="accent1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1"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CA04-48B7-9423-1583F7BCE8CE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tint val="50000"/>
                      <a:satMod val="300000"/>
                    </a:schemeClr>
                  </a:gs>
                  <a:gs pos="35000">
                    <a:schemeClr val="accent2">
                      <a:tint val="37000"/>
                      <a:satMod val="300000"/>
                    </a:schemeClr>
                  </a:gs>
                  <a:gs pos="100000">
                    <a:schemeClr val="accent2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2"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CA04-48B7-9423-1583F7BCE8CE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tint val="50000"/>
                      <a:satMod val="300000"/>
                    </a:schemeClr>
                  </a:gs>
                  <a:gs pos="35000">
                    <a:schemeClr val="accent3">
                      <a:tint val="37000"/>
                      <a:satMod val="300000"/>
                    </a:schemeClr>
                  </a:gs>
                  <a:gs pos="100000">
                    <a:schemeClr val="accent3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3"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CA04-48B7-9423-1583F7BCE8CE}"/>
              </c:ext>
            </c:extLst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tint val="50000"/>
                      <a:satMod val="300000"/>
                    </a:schemeClr>
                  </a:gs>
                  <a:gs pos="35000">
                    <a:schemeClr val="accent4">
                      <a:tint val="37000"/>
                      <a:satMod val="300000"/>
                    </a:schemeClr>
                  </a:gs>
                  <a:gs pos="100000">
                    <a:schemeClr val="accent4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4"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CA04-48B7-9423-1583F7BCE8CE}"/>
              </c:ext>
            </c:extLst>
          </c:dPt>
          <c:dPt>
            <c:idx val="4"/>
            <c:bubble3D val="0"/>
            <c:spPr>
              <a:gradFill rotWithShape="1">
                <a:gsLst>
                  <a:gs pos="0">
                    <a:schemeClr val="accent5">
                      <a:tint val="50000"/>
                      <a:satMod val="300000"/>
                    </a:schemeClr>
                  </a:gs>
                  <a:gs pos="35000">
                    <a:schemeClr val="accent5">
                      <a:tint val="37000"/>
                      <a:satMod val="300000"/>
                    </a:schemeClr>
                  </a:gs>
                  <a:gs pos="100000">
                    <a:schemeClr val="accent5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5"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CA04-48B7-9423-1583F7BCE8CE}"/>
              </c:ext>
            </c:extLst>
          </c:dPt>
          <c:dPt>
            <c:idx val="5"/>
            <c:bubble3D val="0"/>
            <c:spPr>
              <a:gradFill rotWithShape="1">
                <a:gsLst>
                  <a:gs pos="0">
                    <a:schemeClr val="accent6">
                      <a:tint val="50000"/>
                      <a:satMod val="300000"/>
                    </a:schemeClr>
                  </a:gs>
                  <a:gs pos="35000">
                    <a:schemeClr val="accent6">
                      <a:tint val="37000"/>
                      <a:satMod val="300000"/>
                    </a:schemeClr>
                  </a:gs>
                  <a:gs pos="100000">
                    <a:schemeClr val="accent6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6"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B-CA04-48B7-9423-1583F7BCE8CE}"/>
              </c:ext>
            </c:extLst>
          </c:dPt>
          <c:dLbls>
            <c:dLbl>
              <c:idx val="1"/>
              <c:layout>
                <c:manualLayout>
                  <c:x val="2.4903628665386347E-2"/>
                  <c:y val="1.0130263608353304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A04-48B7-9423-1583F7BCE8CE}"/>
                </c:ext>
              </c:extLst>
            </c:dLbl>
            <c:dLbl>
              <c:idx val="4"/>
              <c:layout>
                <c:manualLayout>
                  <c:x val="-9.0204702749985086E-2"/>
                  <c:y val="8.3152173913043484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CA04-48B7-9423-1583F7BCE8CE}"/>
                </c:ext>
              </c:extLst>
            </c:dLbl>
            <c:dLbl>
              <c:idx val="5"/>
              <c:layout>
                <c:manualLayout>
                  <c:x val="0.2705305366022146"/>
                  <c:y val="5.4347826086956522E-4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CA04-48B7-9423-1583F7BCE8C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tx1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Lit>
              <c:ptCount val="6"/>
              <c:pt idx="0">
                <c:v>I have never used it </c:v>
              </c:pt>
              <c:pt idx="1">
                <c:v>I used to use it, but I don't anymore </c:v>
              </c:pt>
              <c:pt idx="2">
                <c:v>5 or more times per week </c:v>
              </c:pt>
              <c:pt idx="3">
                <c:v>2-4 times per week </c:v>
              </c:pt>
              <c:pt idx="4">
                <c:v>2-4 times per month </c:v>
              </c:pt>
              <c:pt idx="5">
                <c:v>Once a month or less </c:v>
              </c:pt>
            </c:strLit>
          </c:cat>
          <c:val>
            <c:numLit>
              <c:formatCode>General</c:formatCode>
              <c:ptCount val="6"/>
              <c:pt idx="0">
                <c:v>23</c:v>
              </c:pt>
              <c:pt idx="1">
                <c:v>8</c:v>
              </c:pt>
              <c:pt idx="2">
                <c:v>45</c:v>
              </c:pt>
              <c:pt idx="3">
                <c:v>13</c:v>
              </c:pt>
              <c:pt idx="4">
                <c:v>7</c:v>
              </c:pt>
              <c:pt idx="5">
                <c:v>4</c:v>
              </c:pt>
            </c:numLit>
          </c:val>
          <c:extLst>
            <c:ext xmlns:c16="http://schemas.microsoft.com/office/drawing/2014/chart" uri="{C3380CC4-5D6E-409C-BE32-E72D297353CC}">
              <c16:uniqueId val="{0000000C-CA04-48B7-9423-1583F7BCE8C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zero"/>
    <c:showDLblsOverMax val="1"/>
  </c:chart>
  <c:spPr>
    <a:noFill/>
    <a:ln>
      <a:noFill/>
    </a:ln>
    <a:effectLst/>
  </c:spPr>
  <c:txPr>
    <a:bodyPr/>
    <a:lstStyle/>
    <a:p>
      <a:pPr>
        <a:defRPr/>
      </a:pPr>
      <a:endParaRPr lang="en-US"/>
    </a:p>
  </c:txPr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tint val="50000"/>
                      <a:satMod val="300000"/>
                    </a:schemeClr>
                  </a:gs>
                  <a:gs pos="35000">
                    <a:schemeClr val="accent1">
                      <a:tint val="37000"/>
                      <a:satMod val="300000"/>
                    </a:schemeClr>
                  </a:gs>
                  <a:gs pos="100000">
                    <a:schemeClr val="accent1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1"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944C-4655-926E-7EFD3430D50C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tint val="50000"/>
                      <a:satMod val="300000"/>
                    </a:schemeClr>
                  </a:gs>
                  <a:gs pos="35000">
                    <a:schemeClr val="accent2">
                      <a:tint val="37000"/>
                      <a:satMod val="300000"/>
                    </a:schemeClr>
                  </a:gs>
                  <a:gs pos="100000">
                    <a:schemeClr val="accent2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2"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944C-4655-926E-7EFD3430D50C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tint val="50000"/>
                      <a:satMod val="300000"/>
                    </a:schemeClr>
                  </a:gs>
                  <a:gs pos="35000">
                    <a:schemeClr val="accent3">
                      <a:tint val="37000"/>
                      <a:satMod val="300000"/>
                    </a:schemeClr>
                  </a:gs>
                  <a:gs pos="100000">
                    <a:schemeClr val="accent3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3"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944C-4655-926E-7EFD3430D50C}"/>
              </c:ext>
            </c:extLst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tint val="50000"/>
                      <a:satMod val="300000"/>
                    </a:schemeClr>
                  </a:gs>
                  <a:gs pos="35000">
                    <a:schemeClr val="accent4">
                      <a:tint val="37000"/>
                      <a:satMod val="300000"/>
                    </a:schemeClr>
                  </a:gs>
                  <a:gs pos="100000">
                    <a:schemeClr val="accent4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4"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944C-4655-926E-7EFD3430D50C}"/>
              </c:ext>
            </c:extLst>
          </c:dPt>
          <c:dPt>
            <c:idx val="4"/>
            <c:bubble3D val="0"/>
            <c:spPr>
              <a:gradFill rotWithShape="1">
                <a:gsLst>
                  <a:gs pos="0">
                    <a:schemeClr val="accent5">
                      <a:tint val="50000"/>
                      <a:satMod val="300000"/>
                    </a:schemeClr>
                  </a:gs>
                  <a:gs pos="35000">
                    <a:schemeClr val="accent5">
                      <a:tint val="37000"/>
                      <a:satMod val="300000"/>
                    </a:schemeClr>
                  </a:gs>
                  <a:gs pos="100000">
                    <a:schemeClr val="accent5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5"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944C-4655-926E-7EFD3430D50C}"/>
              </c:ext>
            </c:extLst>
          </c:dPt>
          <c:dLbls>
            <c:dLbl>
              <c:idx val="1"/>
              <c:layout>
                <c:manualLayout>
                  <c:x val="-0.12239435172785598"/>
                  <c:y val="0.12507047112840058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44C-4655-926E-7EFD3430D50C}"/>
                </c:ext>
              </c:extLst>
            </c:dLbl>
            <c:dLbl>
              <c:idx val="2"/>
              <c:layout>
                <c:manualLayout>
                  <c:x val="-3.5348975905202707E-3"/>
                  <c:y val="7.9377678996666136E-4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944C-4655-926E-7EFD3430D50C}"/>
                </c:ext>
              </c:extLst>
            </c:dLbl>
            <c:dLbl>
              <c:idx val="3"/>
              <c:layout>
                <c:manualLayout>
                  <c:x val="0.17908962886393617"/>
                  <c:y val="1.3299948873274473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944C-4655-926E-7EFD3430D50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tx1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Lit>
              <c:ptCount val="4"/>
              <c:pt idx="0">
                <c:v>I have never used it </c:v>
              </c:pt>
              <c:pt idx="1">
                <c:v>I used to use it, but I don't anymore </c:v>
              </c:pt>
              <c:pt idx="2">
                <c:v>5 or more times per week </c:v>
              </c:pt>
              <c:pt idx="3">
                <c:v>2-4 times per week </c:v>
              </c:pt>
            </c:strLit>
          </c:cat>
          <c:val>
            <c:numLit>
              <c:formatCode>General</c:formatCode>
              <c:ptCount val="4"/>
              <c:pt idx="0">
                <c:v>90.9</c:v>
              </c:pt>
              <c:pt idx="1">
                <c:v>2.2999999999999998</c:v>
              </c:pt>
              <c:pt idx="2">
                <c:v>1.1000000000000001</c:v>
              </c:pt>
              <c:pt idx="3">
                <c:v>5.7</c:v>
              </c:pt>
            </c:numLit>
          </c:val>
          <c:extLst>
            <c:ext xmlns:c16="http://schemas.microsoft.com/office/drawing/2014/chart" uri="{C3380CC4-5D6E-409C-BE32-E72D297353CC}">
              <c16:uniqueId val="{0000000A-944C-4655-926E-7EFD3430D50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zero"/>
    <c:showDLblsOverMax val="1"/>
  </c:chart>
  <c:spPr>
    <a:noFill/>
    <a:ln>
      <a:noFill/>
    </a:ln>
    <a:effectLst/>
  </c:spPr>
  <c:txPr>
    <a:bodyPr/>
    <a:lstStyle/>
    <a:p>
      <a:pPr>
        <a:defRPr/>
      </a:pPr>
      <a:endParaRPr lang="en-US"/>
    </a:p>
  </c:txPr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AFDEF3">
                <a:alpha val="69804"/>
              </a:srgbClr>
            </a:solidFill>
            <a:ln>
              <a:noFill/>
            </a:ln>
            <a:effectLst/>
          </c:spPr>
          <c:invertIfNegative val="1"/>
          <c:dPt>
            <c:idx val="0"/>
            <c:invertIfNegative val="1"/>
            <c:bubble3D val="0"/>
            <c:extLst>
              <c:ext xmlns:c16="http://schemas.microsoft.com/office/drawing/2014/chart" uri="{C3380CC4-5D6E-409C-BE32-E72D297353CC}">
                <c16:uniqueId val="{00000001-6D20-4680-BE90-F9F240273D67}"/>
              </c:ext>
            </c:extLst>
          </c:dPt>
          <c:dPt>
            <c:idx val="1"/>
            <c:invertIfNegative val="1"/>
            <c:bubble3D val="0"/>
            <c:extLst>
              <c:ext xmlns:c16="http://schemas.microsoft.com/office/drawing/2014/chart" uri="{C3380CC4-5D6E-409C-BE32-E72D297353CC}">
                <c16:uniqueId val="{00000003-6D20-4680-BE90-F9F240273D67}"/>
              </c:ext>
            </c:extLst>
          </c:dPt>
          <c:dPt>
            <c:idx val="2"/>
            <c:invertIfNegative val="1"/>
            <c:bubble3D val="0"/>
            <c:extLst>
              <c:ext xmlns:c16="http://schemas.microsoft.com/office/drawing/2014/chart" uri="{C3380CC4-5D6E-409C-BE32-E72D297353CC}">
                <c16:uniqueId val="{00000005-6D20-4680-BE90-F9F240273D67}"/>
              </c:ext>
            </c:extLst>
          </c:dPt>
          <c:dPt>
            <c:idx val="3"/>
            <c:invertIfNegative val="1"/>
            <c:bubble3D val="0"/>
            <c:extLst>
              <c:ext xmlns:c16="http://schemas.microsoft.com/office/drawing/2014/chart" uri="{C3380CC4-5D6E-409C-BE32-E72D297353CC}">
                <c16:uniqueId val="{00000007-6D20-4680-BE90-F9F240273D67}"/>
              </c:ext>
            </c:extLst>
          </c:dPt>
          <c:dPt>
            <c:idx val="4"/>
            <c:invertIfNegative val="1"/>
            <c:bubble3D val="0"/>
            <c:extLst>
              <c:ext xmlns:c16="http://schemas.microsoft.com/office/drawing/2014/chart" uri="{C3380CC4-5D6E-409C-BE32-E72D297353CC}">
                <c16:uniqueId val="{00000009-6D20-4680-BE90-F9F240273D67}"/>
              </c:ext>
            </c:extLst>
          </c:dPt>
          <c:dPt>
            <c:idx val="5"/>
            <c:invertIfNegative val="1"/>
            <c:bubble3D val="0"/>
            <c:extLst>
              <c:ext xmlns:c16="http://schemas.microsoft.com/office/drawing/2014/chart" uri="{C3380CC4-5D6E-409C-BE32-E72D297353CC}">
                <c16:uniqueId val="{0000000B-6D20-4680-BE90-F9F240273D67}"/>
              </c:ext>
            </c:extLst>
          </c:dPt>
          <c:dPt>
            <c:idx val="6"/>
            <c:invertIfNegative val="1"/>
            <c:bubble3D val="0"/>
            <c:extLst>
              <c:ext xmlns:c16="http://schemas.microsoft.com/office/drawing/2014/chart" uri="{C3380CC4-5D6E-409C-BE32-E72D297353CC}">
                <c16:uniqueId val="{0000000D-6D20-4680-BE90-F9F240273D67}"/>
              </c:ext>
            </c:extLst>
          </c:dPt>
          <c:dPt>
            <c:idx val="7"/>
            <c:invertIfNegative val="1"/>
            <c:bubble3D val="0"/>
            <c:extLst>
              <c:ext xmlns:c16="http://schemas.microsoft.com/office/drawing/2014/chart" uri="{C3380CC4-5D6E-409C-BE32-E72D297353CC}">
                <c16:uniqueId val="{0000000F-6D20-4680-BE90-F9F240273D67}"/>
              </c:ext>
            </c:extLst>
          </c:dPt>
          <c:dPt>
            <c:idx val="8"/>
            <c:invertIfNegative val="1"/>
            <c:bubble3D val="0"/>
            <c:extLst>
              <c:ext xmlns:c16="http://schemas.microsoft.com/office/drawing/2014/chart" uri="{C3380CC4-5D6E-409C-BE32-E72D297353CC}">
                <c16:uniqueId val="{00000011-6D20-4680-BE90-F9F240273D67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Sheet1!$A$1:$A$10</c:f>
              <c:strCache>
                <c:ptCount val="10"/>
                <c:pt idx="0">
                  <c:v>Not aware of public transportation options </c:v>
                </c:pt>
                <c:pt idx="1">
                  <c:v>It takes too long to complete a trip </c:v>
                </c:pt>
                <c:pt idx="2">
                  <c:v>It's not convenient to pre-schedule trips </c:v>
                </c:pt>
                <c:pt idx="3">
                  <c:v>There are not any stops near my home </c:v>
                </c:pt>
                <c:pt idx="4">
                  <c:v>The bus route is not conveniently located</c:v>
                </c:pt>
                <c:pt idx="5">
                  <c:v>It does not operate on the days or at the times I need it to operate </c:v>
                </c:pt>
                <c:pt idx="6">
                  <c:v>It's too expensive </c:v>
                </c:pt>
                <c:pt idx="7">
                  <c:v>I don't feel safe while riding </c:v>
                </c:pt>
                <c:pt idx="8">
                  <c:v>I have my own tranportation</c:v>
                </c:pt>
                <c:pt idx="9">
                  <c:v>Other</c:v>
                </c:pt>
              </c:strCache>
            </c:strRef>
          </c:cat>
          <c:val>
            <c:numRef>
              <c:f>Sheet1!$B$1:$B$10</c:f>
              <c:numCache>
                <c:formatCode>General</c:formatCode>
                <c:ptCount val="10"/>
                <c:pt idx="0">
                  <c:v>34.6</c:v>
                </c:pt>
                <c:pt idx="1">
                  <c:v>9.6</c:v>
                </c:pt>
                <c:pt idx="2">
                  <c:v>9.6</c:v>
                </c:pt>
                <c:pt idx="3">
                  <c:v>9.6</c:v>
                </c:pt>
                <c:pt idx="4">
                  <c:v>7.7</c:v>
                </c:pt>
                <c:pt idx="5">
                  <c:v>11.5</c:v>
                </c:pt>
                <c:pt idx="6">
                  <c:v>3.8</c:v>
                </c:pt>
                <c:pt idx="7">
                  <c:v>3.8</c:v>
                </c:pt>
                <c:pt idx="8">
                  <c:v>26.8</c:v>
                </c:pt>
                <c:pt idx="9">
                  <c:v>2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noFill/>
                  </a:ln>
                  <a:effectLst/>
                </c14:spPr>
              </c14:invertSolidFillFmt>
            </c:ext>
            <c:ext xmlns:c16="http://schemas.microsoft.com/office/drawing/2014/chart" uri="{C3380CC4-5D6E-409C-BE32-E72D297353CC}">
              <c16:uniqueId val="{00000012-6D20-4680-BE90-F9F240273D6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25"/>
        <c:axId val="1"/>
        <c:axId val="2"/>
      </c:barChart>
      <c:catAx>
        <c:axId val="1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1587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none" spc="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"/>
        <c:crosses val="autoZero"/>
        <c:auto val="1"/>
        <c:lblAlgn val="ctr"/>
        <c:lblOffset val="100"/>
        <c:noMultiLvlLbl val="1"/>
      </c:catAx>
      <c:valAx>
        <c:axId val="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197" b="0" i="0" u="none" strike="noStrike" kern="1200" cap="all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Percent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197" b="0" i="0" u="none" strike="noStrike" kern="1200" cap="all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spc="2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zero"/>
    <c:showDLblsOverMax val="1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tint val="50000"/>
                      <a:satMod val="300000"/>
                    </a:schemeClr>
                  </a:gs>
                  <a:gs pos="35000">
                    <a:schemeClr val="accent1">
                      <a:tint val="37000"/>
                      <a:satMod val="300000"/>
                    </a:schemeClr>
                  </a:gs>
                  <a:gs pos="100000">
                    <a:schemeClr val="accent1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1"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533A-43AB-9D68-F30B76B642BF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tint val="50000"/>
                      <a:satMod val="300000"/>
                    </a:schemeClr>
                  </a:gs>
                  <a:gs pos="35000">
                    <a:schemeClr val="accent2">
                      <a:tint val="37000"/>
                      <a:satMod val="300000"/>
                    </a:schemeClr>
                  </a:gs>
                  <a:gs pos="100000">
                    <a:schemeClr val="accent2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2"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533A-43AB-9D68-F30B76B642BF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tint val="50000"/>
                      <a:satMod val="300000"/>
                    </a:schemeClr>
                  </a:gs>
                  <a:gs pos="35000">
                    <a:schemeClr val="accent3">
                      <a:tint val="37000"/>
                      <a:satMod val="300000"/>
                    </a:schemeClr>
                  </a:gs>
                  <a:gs pos="100000">
                    <a:schemeClr val="accent3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3"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533A-43AB-9D68-F30B76B642BF}"/>
              </c:ext>
            </c:extLst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tint val="50000"/>
                      <a:satMod val="300000"/>
                    </a:schemeClr>
                  </a:gs>
                  <a:gs pos="35000">
                    <a:schemeClr val="accent4">
                      <a:tint val="37000"/>
                      <a:satMod val="300000"/>
                    </a:schemeClr>
                  </a:gs>
                  <a:gs pos="100000">
                    <a:schemeClr val="accent4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4"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533A-43AB-9D68-F30B76B642BF}"/>
              </c:ext>
            </c:extLst>
          </c:dPt>
          <c:dPt>
            <c:idx val="4"/>
            <c:bubble3D val="0"/>
            <c:spPr>
              <a:gradFill rotWithShape="1">
                <a:gsLst>
                  <a:gs pos="0">
                    <a:schemeClr val="accent5">
                      <a:tint val="50000"/>
                      <a:satMod val="300000"/>
                    </a:schemeClr>
                  </a:gs>
                  <a:gs pos="35000">
                    <a:schemeClr val="accent5">
                      <a:tint val="37000"/>
                      <a:satMod val="300000"/>
                    </a:schemeClr>
                  </a:gs>
                  <a:gs pos="100000">
                    <a:schemeClr val="accent5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5"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533A-43AB-9D68-F30B76B642BF}"/>
              </c:ext>
            </c:extLst>
          </c:dPt>
          <c:dLbls>
            <c:dLbl>
              <c:idx val="1"/>
              <c:layout>
                <c:manualLayout>
                  <c:x val="-0.10675278691914057"/>
                  <c:y val="0.56162563012956712"/>
                </c:manualLayout>
              </c:layout>
              <c:spPr>
                <a:solidFill>
                  <a:sysClr val="window" lastClr="FFFFFF"/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000" b="0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33A-43AB-9D68-F30B76B642BF}"/>
                </c:ext>
              </c:extLst>
            </c:dLbl>
            <c:dLbl>
              <c:idx val="2"/>
              <c:layout>
                <c:manualLayout>
                  <c:x val="-5.2318753338272538E-2"/>
                  <c:y val="0.11959876543209877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533A-43AB-9D68-F30B76B642BF}"/>
                </c:ext>
              </c:extLst>
            </c:dLbl>
            <c:dLbl>
              <c:idx val="3"/>
              <c:layout>
                <c:manualLayout>
                  <c:x val="-0.12602204982856355"/>
                  <c:y val="0.30423280423280424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533A-43AB-9D68-F30B76B642BF}"/>
                </c:ext>
              </c:extLst>
            </c:dLbl>
            <c:dLbl>
              <c:idx val="4"/>
              <c:layout>
                <c:manualLayout>
                  <c:x val="1.5622684746463479E-2"/>
                  <c:y val="5.5114638447971778E-4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624042669584245"/>
                      <c:h val="0.16808871113333054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9-533A-43AB-9D68-F30B76B642B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>
                  <a:noFill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Lit>
              <c:ptCount val="5"/>
              <c:pt idx="0">
                <c:v>I have never used them </c:v>
              </c:pt>
              <c:pt idx="1">
                <c:v>I used to use them, but I don't anymore </c:v>
              </c:pt>
              <c:pt idx="2">
                <c:v>2-4 times per week </c:v>
              </c:pt>
              <c:pt idx="3">
                <c:v>2-4 times per month </c:v>
              </c:pt>
              <c:pt idx="4">
                <c:v>Once a month or less </c:v>
              </c:pt>
            </c:strLit>
          </c:cat>
          <c:val>
            <c:numLit>
              <c:formatCode>General</c:formatCode>
              <c:ptCount val="5"/>
              <c:pt idx="0">
                <c:v>86.7</c:v>
              </c:pt>
              <c:pt idx="1">
                <c:v>3.1</c:v>
              </c:pt>
              <c:pt idx="2">
                <c:v>1</c:v>
              </c:pt>
              <c:pt idx="3">
                <c:v>1</c:v>
              </c:pt>
              <c:pt idx="4">
                <c:v>8.1999999999999993</c:v>
              </c:pt>
            </c:numLit>
          </c:val>
          <c:extLst>
            <c:ext xmlns:c16="http://schemas.microsoft.com/office/drawing/2014/chart" uri="{C3380CC4-5D6E-409C-BE32-E72D297353CC}">
              <c16:uniqueId val="{0000000A-533A-43AB-9D68-F30B76B642B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zero"/>
    <c:showDLblsOverMax val="1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userShapes r:id="rId4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tint val="50000"/>
                      <a:satMod val="300000"/>
                    </a:schemeClr>
                  </a:gs>
                  <a:gs pos="35000">
                    <a:schemeClr val="accent1">
                      <a:tint val="37000"/>
                      <a:satMod val="300000"/>
                    </a:schemeClr>
                  </a:gs>
                  <a:gs pos="100000">
                    <a:schemeClr val="accent1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1"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23D5-4A57-B8E3-A435570CEB8F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tint val="50000"/>
                      <a:satMod val="300000"/>
                    </a:schemeClr>
                  </a:gs>
                  <a:gs pos="35000">
                    <a:schemeClr val="accent2">
                      <a:tint val="37000"/>
                      <a:satMod val="300000"/>
                    </a:schemeClr>
                  </a:gs>
                  <a:gs pos="100000">
                    <a:schemeClr val="accent2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2"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23D5-4A57-B8E3-A435570CEB8F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tint val="50000"/>
                      <a:satMod val="300000"/>
                    </a:schemeClr>
                  </a:gs>
                  <a:gs pos="35000">
                    <a:schemeClr val="accent3">
                      <a:tint val="37000"/>
                      <a:satMod val="300000"/>
                    </a:schemeClr>
                  </a:gs>
                  <a:gs pos="100000">
                    <a:schemeClr val="accent3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3"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23D5-4A57-B8E3-A435570CEB8F}"/>
              </c:ext>
            </c:extLst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tint val="50000"/>
                      <a:satMod val="300000"/>
                    </a:schemeClr>
                  </a:gs>
                  <a:gs pos="35000">
                    <a:schemeClr val="accent4">
                      <a:tint val="37000"/>
                      <a:satMod val="300000"/>
                    </a:schemeClr>
                  </a:gs>
                  <a:gs pos="100000">
                    <a:schemeClr val="accent4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4"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23D5-4A57-B8E3-A435570CEB8F}"/>
              </c:ext>
            </c:extLst>
          </c:dPt>
          <c:dPt>
            <c:idx val="4"/>
            <c:bubble3D val="0"/>
            <c:spPr>
              <a:gradFill rotWithShape="1">
                <a:gsLst>
                  <a:gs pos="0">
                    <a:schemeClr val="accent5">
                      <a:tint val="50000"/>
                      <a:satMod val="300000"/>
                    </a:schemeClr>
                  </a:gs>
                  <a:gs pos="35000">
                    <a:schemeClr val="accent5">
                      <a:tint val="37000"/>
                      <a:satMod val="300000"/>
                    </a:schemeClr>
                  </a:gs>
                  <a:gs pos="100000">
                    <a:schemeClr val="accent5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5"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23D5-4A57-B8E3-A435570CEB8F}"/>
              </c:ext>
            </c:extLst>
          </c:dPt>
          <c:dPt>
            <c:idx val="5"/>
            <c:bubble3D val="0"/>
            <c:spPr>
              <a:gradFill rotWithShape="1">
                <a:gsLst>
                  <a:gs pos="0">
                    <a:schemeClr val="accent6">
                      <a:tint val="50000"/>
                      <a:satMod val="300000"/>
                    </a:schemeClr>
                  </a:gs>
                  <a:gs pos="35000">
                    <a:schemeClr val="accent6">
                      <a:tint val="37000"/>
                      <a:satMod val="300000"/>
                    </a:schemeClr>
                  </a:gs>
                  <a:gs pos="100000">
                    <a:schemeClr val="accent6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6"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B-23D5-4A57-B8E3-A435570CEB8F}"/>
              </c:ext>
            </c:extLst>
          </c:dPt>
          <c:dPt>
            <c:idx val="6"/>
            <c:bubble3D val="0"/>
            <c:spPr>
              <a:gradFill rotWithShape="1">
                <a:gsLst>
                  <a:gs pos="0">
                    <a:schemeClr val="accent1">
                      <a:lumMod val="60000"/>
                      <a:tint val="50000"/>
                      <a:satMod val="300000"/>
                    </a:schemeClr>
                  </a:gs>
                  <a:gs pos="35000">
                    <a:schemeClr val="accent1">
                      <a:lumMod val="60000"/>
                      <a:tint val="37000"/>
                      <a:satMod val="300000"/>
                    </a:schemeClr>
                  </a:gs>
                  <a:gs pos="100000">
                    <a:schemeClr val="accent1">
                      <a:lumMod val="60000"/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1">
                    <a:lumMod val="60000"/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D-23D5-4A57-B8E3-A435570CEB8F}"/>
              </c:ext>
            </c:extLst>
          </c:dPt>
          <c:dLbls>
            <c:dLbl>
              <c:idx val="1"/>
              <c:layout>
                <c:manualLayout>
                  <c:x val="0.18549340614139651"/>
                  <c:y val="0.1260608595800524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3D5-4A57-B8E3-A435570CEB8F}"/>
                </c:ext>
              </c:extLst>
            </c:dLbl>
            <c:dLbl>
              <c:idx val="2"/>
              <c:layout>
                <c:manualLayout>
                  <c:x val="-0.15027764719708545"/>
                  <c:y val="0.21418028215223098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23D5-4A57-B8E3-A435570CEB8F}"/>
                </c:ext>
              </c:extLst>
            </c:dLbl>
            <c:dLbl>
              <c:idx val="3"/>
              <c:layout>
                <c:manualLayout>
                  <c:x val="-4.9870252925473868E-2"/>
                  <c:y val="5.6358595800524935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23D5-4A57-B8E3-A435570CEB8F}"/>
                </c:ext>
              </c:extLst>
            </c:dLbl>
            <c:dLbl>
              <c:idx val="6"/>
              <c:layout>
                <c:manualLayout>
                  <c:x val="0.24421972323422259"/>
                  <c:y val="4.010416666666667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23D5-4A57-B8E3-A435570CEB8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tx1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Lit>
              <c:ptCount val="7"/>
              <c:pt idx="0">
                <c:v>Never </c:v>
              </c:pt>
              <c:pt idx="1">
                <c:v>A few times per year </c:v>
              </c:pt>
              <c:pt idx="2">
                <c:v>A few times per month </c:v>
              </c:pt>
              <c:pt idx="3">
                <c:v>Once per week </c:v>
              </c:pt>
              <c:pt idx="4">
                <c:v>1-2 times per week </c:v>
              </c:pt>
              <c:pt idx="5">
                <c:v>3-5 times per week </c:v>
              </c:pt>
              <c:pt idx="6">
                <c:v>Every day </c:v>
              </c:pt>
            </c:strLit>
          </c:cat>
          <c:val>
            <c:numLit>
              <c:formatCode>General</c:formatCode>
              <c:ptCount val="7"/>
              <c:pt idx="0">
                <c:v>76</c:v>
              </c:pt>
              <c:pt idx="1">
                <c:v>12</c:v>
              </c:pt>
              <c:pt idx="2">
                <c:v>2</c:v>
              </c:pt>
              <c:pt idx="3">
                <c:v>2</c:v>
              </c:pt>
              <c:pt idx="4">
                <c:v>5</c:v>
              </c:pt>
              <c:pt idx="5">
                <c:v>2</c:v>
              </c:pt>
              <c:pt idx="6">
                <c:v>1</c:v>
              </c:pt>
            </c:numLit>
          </c:val>
          <c:extLst>
            <c:ext xmlns:c16="http://schemas.microsoft.com/office/drawing/2014/chart" uri="{C3380CC4-5D6E-409C-BE32-E72D297353CC}">
              <c16:uniqueId val="{0000000E-23D5-4A57-B8E3-A435570CEB8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zero"/>
    <c:showDLblsOverMax val="1"/>
  </c:chart>
  <c:spPr>
    <a:noFill/>
    <a:ln>
      <a:noFill/>
    </a:ln>
    <a:effectLst/>
  </c:spPr>
  <c:txPr>
    <a:bodyPr/>
    <a:lstStyle/>
    <a:p>
      <a:pPr>
        <a:defRPr/>
      </a:pPr>
      <a:endParaRPr lang="en-US"/>
    </a:p>
  </c:txPr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invertIfNegative val="1"/>
          <c:dPt>
            <c:idx val="0"/>
            <c:invertIfNegative val="1"/>
            <c:bubble3D val="0"/>
            <c:spPr>
              <a:solidFill>
                <a:srgbClr val="7C608F"/>
              </a:solidFill>
            </c:spPr>
            <c:extLst>
              <c:ext xmlns:c16="http://schemas.microsoft.com/office/drawing/2014/chart" uri="{C3380CC4-5D6E-409C-BE32-E72D297353CC}">
                <c16:uniqueId val="{00000001-F31C-4D47-A687-148FB6BA0F35}"/>
              </c:ext>
            </c:extLst>
          </c:dPt>
          <c:dPt>
            <c:idx val="1"/>
            <c:invertIfNegative val="1"/>
            <c:bubble3D val="0"/>
            <c:spPr>
              <a:solidFill>
                <a:srgbClr val="40A2C1"/>
              </a:solidFill>
            </c:spPr>
            <c:extLst>
              <c:ext xmlns:c16="http://schemas.microsoft.com/office/drawing/2014/chart" uri="{C3380CC4-5D6E-409C-BE32-E72D297353CC}">
                <c16:uniqueId val="{00000003-F31C-4D47-A687-148FB6BA0F35}"/>
              </c:ext>
            </c:extLst>
          </c:dPt>
          <c:dPt>
            <c:idx val="2"/>
            <c:invertIfNegative val="1"/>
            <c:bubble3D val="0"/>
            <c:spPr>
              <a:solidFill>
                <a:srgbClr val="94C826"/>
              </a:solidFill>
            </c:spPr>
            <c:extLst>
              <c:ext xmlns:c16="http://schemas.microsoft.com/office/drawing/2014/chart" uri="{C3380CC4-5D6E-409C-BE32-E72D297353CC}">
                <c16:uniqueId val="{00000005-F31C-4D47-A687-148FB6BA0F35}"/>
              </c:ext>
            </c:extLst>
          </c:dPt>
          <c:dPt>
            <c:idx val="3"/>
            <c:invertIfNegative val="1"/>
            <c:bubble3D val="0"/>
            <c:spPr>
              <a:solidFill>
                <a:srgbClr val="F5A417"/>
              </a:solidFill>
            </c:spPr>
            <c:extLst>
              <c:ext xmlns:c16="http://schemas.microsoft.com/office/drawing/2014/chart" uri="{C3380CC4-5D6E-409C-BE32-E72D297353CC}">
                <c16:uniqueId val="{00000007-F31C-4D47-A687-148FB6BA0F35}"/>
              </c:ext>
            </c:extLst>
          </c:dPt>
          <c:dPt>
            <c:idx val="4"/>
            <c:invertIfNegative val="1"/>
            <c:bubble3D val="0"/>
            <c:spPr>
              <a:solidFill>
                <a:srgbClr val="F06485"/>
              </a:solidFill>
            </c:spPr>
            <c:extLst>
              <c:ext xmlns:c16="http://schemas.microsoft.com/office/drawing/2014/chart" uri="{C3380CC4-5D6E-409C-BE32-E72D297353CC}">
                <c16:uniqueId val="{00000009-F31C-4D47-A687-148FB6BA0F35}"/>
              </c:ext>
            </c:extLst>
          </c:dPt>
          <c:dPt>
            <c:idx val="5"/>
            <c:invertIfNegative val="1"/>
            <c:bubble3D val="0"/>
            <c:spPr>
              <a:solidFill>
                <a:srgbClr val="BF91DB"/>
              </a:solidFill>
            </c:spPr>
            <c:extLst>
              <c:ext xmlns:c16="http://schemas.microsoft.com/office/drawing/2014/chart" uri="{C3380CC4-5D6E-409C-BE32-E72D297353CC}">
                <c16:uniqueId val="{0000000B-F31C-4D47-A687-148FB6BA0F35}"/>
              </c:ext>
            </c:extLst>
          </c:dPt>
          <c:dPt>
            <c:idx val="6"/>
            <c:invertIfNegative val="1"/>
            <c:bubble3D val="0"/>
            <c:spPr>
              <a:solidFill>
                <a:srgbClr val="3C6DCD"/>
              </a:solidFill>
            </c:spPr>
            <c:extLst>
              <c:ext xmlns:c16="http://schemas.microsoft.com/office/drawing/2014/chart" uri="{C3380CC4-5D6E-409C-BE32-E72D297353CC}">
                <c16:uniqueId val="{0000000D-F31C-4D47-A687-148FB6BA0F35}"/>
              </c:ext>
            </c:extLst>
          </c:dPt>
          <c:dPt>
            <c:idx val="7"/>
            <c:invertIfNegative val="1"/>
            <c:bubble3D val="0"/>
            <c:spPr>
              <a:solidFill>
                <a:srgbClr val="2ACFA3"/>
              </a:solidFill>
            </c:spPr>
            <c:extLst>
              <c:ext xmlns:c16="http://schemas.microsoft.com/office/drawing/2014/chart" uri="{C3380CC4-5D6E-409C-BE32-E72D297353CC}">
                <c16:uniqueId val="{0000000F-F31C-4D47-A687-148FB6BA0F35}"/>
              </c:ext>
            </c:extLst>
          </c:dPt>
          <c:dPt>
            <c:idx val="8"/>
            <c:invertIfNegative val="1"/>
            <c:bubble3D val="0"/>
            <c:spPr>
              <a:solidFill>
                <a:srgbClr val="FCD448"/>
              </a:solidFill>
            </c:spPr>
            <c:extLst>
              <c:ext xmlns:c16="http://schemas.microsoft.com/office/drawing/2014/chart" uri="{C3380CC4-5D6E-409C-BE32-E72D297353CC}">
                <c16:uniqueId val="{00000011-F31C-4D47-A687-148FB6BA0F35}"/>
              </c:ext>
            </c:extLst>
          </c:dPt>
          <c:dPt>
            <c:idx val="9"/>
            <c:invertIfNegative val="1"/>
            <c:bubble3D val="0"/>
            <c:spPr>
              <a:solidFill>
                <a:srgbClr val="DB5951"/>
              </a:solidFill>
            </c:spPr>
            <c:extLst>
              <c:ext xmlns:c16="http://schemas.microsoft.com/office/drawing/2014/chart" uri="{C3380CC4-5D6E-409C-BE32-E72D297353CC}">
                <c16:uniqueId val="{00000013-F31C-4D47-A687-148FB6BA0F35}"/>
              </c:ext>
            </c:extLst>
          </c:dPt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10"/>
              <c:pt idx="0">
                <c:v>Distance </c:v>
              </c:pt>
              <c:pt idx="1">
                <c:v>No bike </c:v>
              </c:pt>
              <c:pt idx="2">
                <c:v>No sidewalk </c:v>
              </c:pt>
              <c:pt idx="3">
                <c:v>No bike lane </c:v>
              </c:pt>
              <c:pt idx="4">
                <c:v>Weather </c:v>
              </c:pt>
              <c:pt idx="5">
                <c:v>Lack of bike racks </c:v>
              </c:pt>
              <c:pt idx="6">
                <c:v>Concern about theft </c:v>
              </c:pt>
              <c:pt idx="7">
                <c:v>Bike in need of repair </c:v>
              </c:pt>
              <c:pt idx="8">
                <c:v>Unable to ride a bike </c:v>
              </c:pt>
              <c:pt idx="9">
                <c:v>Other - Write In (Required) </c:v>
              </c:pt>
            </c:strLit>
          </c:cat>
          <c:val>
            <c:numLit>
              <c:formatCode>General</c:formatCode>
              <c:ptCount val="10"/>
              <c:pt idx="0">
                <c:v>24.8</c:v>
              </c:pt>
              <c:pt idx="1">
                <c:v>16.8</c:v>
              </c:pt>
              <c:pt idx="2">
                <c:v>16.8</c:v>
              </c:pt>
              <c:pt idx="3">
                <c:v>18.8</c:v>
              </c:pt>
              <c:pt idx="4">
                <c:v>18.8</c:v>
              </c:pt>
              <c:pt idx="5">
                <c:v>5</c:v>
              </c:pt>
              <c:pt idx="6">
                <c:v>4</c:v>
              </c:pt>
              <c:pt idx="7">
                <c:v>4</c:v>
              </c:pt>
              <c:pt idx="8">
                <c:v>31.7</c:v>
              </c:pt>
              <c:pt idx="9">
                <c:v>14.9</c:v>
              </c:pt>
            </c:numLit>
          </c:val>
          <c:extLst>
            <c:ext xmlns:c16="http://schemas.microsoft.com/office/drawing/2014/chart" uri="{C3380CC4-5D6E-409C-BE32-E72D297353CC}">
              <c16:uniqueId val="{00000014-F31C-4D47-A687-148FB6BA0F3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"/>
        <c:axId val="2"/>
      </c:barChart>
      <c:catAx>
        <c:axId val="1"/>
        <c:scaling>
          <c:orientation val="minMax"/>
        </c:scaling>
        <c:delete val="0"/>
        <c:axPos val="b"/>
        <c:numFmt formatCode="General" sourceLinked="0"/>
        <c:majorTickMark val="in"/>
        <c:minorTickMark val="none"/>
        <c:tickLblPos val="nextTo"/>
        <c:spPr>
          <a:ln>
            <a:solidFill/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2"/>
        <c:crosses val="autoZero"/>
        <c:auto val="1"/>
        <c:lblAlgn val="ctr"/>
        <c:lblOffset val="100"/>
        <c:noMultiLvlLbl val="1"/>
      </c:catAx>
      <c:valAx>
        <c:axId val="2"/>
        <c:scaling>
          <c:orientation val="minMax"/>
        </c:scaling>
        <c:delete val="0"/>
        <c:axPos val="l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Percent</a:t>
                </a:r>
              </a:p>
            </c:rich>
          </c:tx>
          <c:overlay val="0"/>
        </c:title>
        <c:numFmt formatCode="General" sourceLinked="1"/>
        <c:majorTickMark val="in"/>
        <c:minorTickMark val="none"/>
        <c:tickLblPos val="nextTo"/>
        <c:spPr>
          <a:ln>
            <a:solidFill/>
          </a:ln>
        </c:spPr>
        <c:crossAx val="1"/>
        <c:crosses val="autoZero"/>
        <c:crossBetween val="between"/>
      </c:valAx>
    </c:plotArea>
    <c:plotVisOnly val="1"/>
    <c:dispBlanksAs val="zero"/>
    <c:showDLblsOverMax val="1"/>
  </c:chart>
  <c:spPr>
    <a:ln>
      <a:noFill/>
    </a:ln>
  </c:spPr>
</c:chartSpace>
</file>

<file path=ppt/charts/colors1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withinLinearReversed" id="23">
  <a:schemeClr val="accent3"/>
</cs:colorStyle>
</file>

<file path=ppt/charts/colors3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4">
  <cs:axisTitle>
    <cs:lnRef idx="0"/>
    <cs:fillRef idx="0"/>
    <cs:effectRef idx="0"/>
    <cs:fontRef idx="minor">
      <a:schemeClr val="tx1">
        <a:lumMod val="50000"/>
        <a:lumOff val="50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/>
    <cs:fillRef idx="2">
      <cs:styleClr val="auto"/>
    </cs:fillRef>
    <cs:effectRef idx="1"/>
    <cs:fontRef idx="minor">
      <a:schemeClr val="dk1"/>
    </cs:fontRef>
    <cs:spPr/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400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10.xml><?xml version="1.0" encoding="utf-8"?>
<cs:chartStyle xmlns:cs="http://schemas.microsoft.com/office/drawing/2012/chartStyle" xmlns:a="http://schemas.openxmlformats.org/drawingml/2006/main" id="254">
  <cs:axisTitle>
    <cs:lnRef idx="0"/>
    <cs:fillRef idx="0"/>
    <cs:effectRef idx="0"/>
    <cs:fontRef idx="minor">
      <a:schemeClr val="tx1">
        <a:lumMod val="50000"/>
        <a:lumOff val="50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/>
    <cs:fillRef idx="2">
      <cs:styleClr val="auto"/>
    </cs:fillRef>
    <cs:effectRef idx="1"/>
    <cs:fontRef idx="minor">
      <a:schemeClr val="dk1"/>
    </cs:fontRef>
    <cs:spPr/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400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11.xml><?xml version="1.0" encoding="utf-8"?>
<cs:chartStyle xmlns:cs="http://schemas.microsoft.com/office/drawing/2012/chartStyle" xmlns:a="http://schemas.openxmlformats.org/drawingml/2006/main" id="206">
  <cs:axisTitle>
    <cs:lnRef idx="0"/>
    <cs:fillRef idx="0"/>
    <cs:effectRef idx="0"/>
    <cs:fontRef idx="minor">
      <a:schemeClr val="tx1">
        <a:lumMod val="50000"/>
        <a:lumOff val="50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400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12.xml><?xml version="1.0" encoding="utf-8"?>
<cs:chartStyle xmlns:cs="http://schemas.microsoft.com/office/drawing/2012/chartStyle" xmlns:a="http://schemas.openxmlformats.org/drawingml/2006/main" id="254">
  <cs:axisTitle>
    <cs:lnRef idx="0"/>
    <cs:fillRef idx="0"/>
    <cs:effectRef idx="0"/>
    <cs:fontRef idx="minor">
      <a:schemeClr val="tx1">
        <a:lumMod val="50000"/>
        <a:lumOff val="50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/>
    <cs:fillRef idx="2">
      <cs:styleClr val="auto"/>
    </cs:fillRef>
    <cs:effectRef idx="1"/>
    <cs:fontRef idx="minor">
      <a:schemeClr val="dk1"/>
    </cs:fontRef>
    <cs:spPr/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400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13.xml><?xml version="1.0" encoding="utf-8"?>
<cs:chartStyle xmlns:cs="http://schemas.microsoft.com/office/drawing/2012/chartStyle" xmlns:a="http://schemas.openxmlformats.org/drawingml/2006/main" id="254">
  <cs:axisTitle>
    <cs:lnRef idx="0"/>
    <cs:fillRef idx="0"/>
    <cs:effectRef idx="0"/>
    <cs:fontRef idx="minor">
      <a:schemeClr val="tx1">
        <a:lumMod val="50000"/>
        <a:lumOff val="50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/>
    <cs:fillRef idx="2">
      <cs:styleClr val="auto"/>
    </cs:fillRef>
    <cs:effectRef idx="1"/>
    <cs:fontRef idx="minor">
      <a:schemeClr val="dk1"/>
    </cs:fontRef>
    <cs:spPr/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400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0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0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54">
  <cs:axisTitle>
    <cs:lnRef idx="0"/>
    <cs:fillRef idx="0"/>
    <cs:effectRef idx="0"/>
    <cs:fontRef idx="minor">
      <a:schemeClr val="tx1">
        <a:lumMod val="50000"/>
        <a:lumOff val="50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/>
    <cs:fillRef idx="2">
      <cs:styleClr val="auto"/>
    </cs:fillRef>
    <cs:effectRef idx="1"/>
    <cs:fontRef idx="minor">
      <a:schemeClr val="dk1"/>
    </cs:fontRef>
    <cs:spPr/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400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54">
  <cs:axisTitle>
    <cs:lnRef idx="0"/>
    <cs:fillRef idx="0"/>
    <cs:effectRef idx="0"/>
    <cs:fontRef idx="minor">
      <a:schemeClr val="tx1">
        <a:lumMod val="50000"/>
        <a:lumOff val="50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/>
    <cs:fillRef idx="2">
      <cs:styleClr val="auto"/>
    </cs:fillRef>
    <cs:effectRef idx="1"/>
    <cs:fontRef idx="minor">
      <a:schemeClr val="dk1"/>
    </cs:fontRef>
    <cs:spPr/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400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21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587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 cap="none" spc="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>
            <a:alpha val="70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 baseline="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128" b="0" i="0" kern="1200" cap="none" spc="5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587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 spc="20" baseline="0"/>
  </cs:valueAxis>
  <cs:wall>
    <cs:lnRef idx="0"/>
    <cs:fillRef idx="0"/>
    <cs:effectRef idx="0"/>
    <cs:fontRef idx="minor">
      <a:schemeClr val="dk1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254">
  <cs:axisTitle>
    <cs:lnRef idx="0"/>
    <cs:fillRef idx="0"/>
    <cs:effectRef idx="0"/>
    <cs:fontRef idx="minor">
      <a:schemeClr val="tx1">
        <a:lumMod val="50000"/>
        <a:lumOff val="50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/>
    <cs:fillRef idx="2">
      <cs:styleClr val="auto"/>
    </cs:fillRef>
    <cs:effectRef idx="1"/>
    <cs:fontRef idx="minor">
      <a:schemeClr val="dk1"/>
    </cs:fontRef>
    <cs:spPr/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400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8.xml><?xml version="1.0" encoding="utf-8"?>
<cs:chartStyle xmlns:cs="http://schemas.microsoft.com/office/drawing/2012/chartStyle" xmlns:a="http://schemas.openxmlformats.org/drawingml/2006/main" id="254">
  <cs:axisTitle>
    <cs:lnRef idx="0"/>
    <cs:fillRef idx="0"/>
    <cs:effectRef idx="0"/>
    <cs:fontRef idx="minor">
      <a:schemeClr val="tx1">
        <a:lumMod val="50000"/>
        <a:lumOff val="50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/>
    <cs:fillRef idx="2">
      <cs:styleClr val="auto"/>
    </cs:fillRef>
    <cs:effectRef idx="1"/>
    <cs:fontRef idx="minor">
      <a:schemeClr val="dk1"/>
    </cs:fontRef>
    <cs:spPr/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400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9.xml><?xml version="1.0" encoding="utf-8"?>
<cs:chartStyle xmlns:cs="http://schemas.microsoft.com/office/drawing/2012/chartStyle" xmlns:a="http://schemas.openxmlformats.org/drawingml/2006/main" id="254">
  <cs:axisTitle>
    <cs:lnRef idx="0"/>
    <cs:fillRef idx="0"/>
    <cs:effectRef idx="0"/>
    <cs:fontRef idx="minor">
      <a:schemeClr val="tx1">
        <a:lumMod val="50000"/>
        <a:lumOff val="50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/>
    <cs:fillRef idx="2">
      <cs:styleClr val="auto"/>
    </cs:fillRef>
    <cs:effectRef idx="1"/>
    <cs:fontRef idx="minor">
      <a:schemeClr val="dk1"/>
    </cs:fontRef>
    <cs:spPr/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400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0.3895</cdr:x>
      <cdr:y>0.08642</cdr:y>
    </cdr:from>
    <cdr:to>
      <cdr:x>0.42013</cdr:x>
      <cdr:y>0.16755</cdr:y>
    </cdr:to>
    <cdr:cxnSp macro="">
      <cdr:nvCxnSpPr>
        <cdr:cNvPr id="3" name="Straight Connector 2">
          <a:extLst xmlns:a="http://schemas.openxmlformats.org/drawingml/2006/main">
            <a:ext uri="{FF2B5EF4-FFF2-40B4-BE49-F238E27FC236}">
              <a16:creationId xmlns:a16="http://schemas.microsoft.com/office/drawing/2014/main" id="{AD34843B-B09B-4DFB-B3D2-1B38C73EE3B1}"/>
            </a:ext>
          </a:extLst>
        </cdr:cNvPr>
        <cdr:cNvCxnSpPr/>
      </cdr:nvCxnSpPr>
      <cdr:spPr>
        <a:xfrm xmlns:a="http://schemas.openxmlformats.org/drawingml/2006/main">
          <a:off x="3616960" y="497840"/>
          <a:ext cx="284480" cy="46736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0.26368</cdr:x>
      <cdr:y>0.16049</cdr:y>
    </cdr:from>
    <cdr:to>
      <cdr:x>0.37637</cdr:x>
      <cdr:y>0.18695</cdr:y>
    </cdr:to>
    <cdr:cxnSp macro="">
      <cdr:nvCxnSpPr>
        <cdr:cNvPr id="5" name="Straight Connector 4">
          <a:extLst xmlns:a="http://schemas.openxmlformats.org/drawingml/2006/main">
            <a:ext uri="{FF2B5EF4-FFF2-40B4-BE49-F238E27FC236}">
              <a16:creationId xmlns:a16="http://schemas.microsoft.com/office/drawing/2014/main" id="{5DF770BE-9941-40CD-A70F-045C87ED4B21}"/>
            </a:ext>
          </a:extLst>
        </cdr:cNvPr>
        <cdr:cNvCxnSpPr/>
      </cdr:nvCxnSpPr>
      <cdr:spPr>
        <a:xfrm xmlns:a="http://schemas.openxmlformats.org/drawingml/2006/main" flipV="1">
          <a:off x="2448560" y="924560"/>
          <a:ext cx="1046480" cy="15240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0.20241</cdr:x>
      <cdr:y>0.21693</cdr:y>
    </cdr:from>
    <cdr:to>
      <cdr:x>0.37746</cdr:x>
      <cdr:y>0.40476</cdr:y>
    </cdr:to>
    <cdr:cxnSp macro="">
      <cdr:nvCxnSpPr>
        <cdr:cNvPr id="7" name="Straight Connector 6">
          <a:extLst xmlns:a="http://schemas.openxmlformats.org/drawingml/2006/main">
            <a:ext uri="{FF2B5EF4-FFF2-40B4-BE49-F238E27FC236}">
              <a16:creationId xmlns:a16="http://schemas.microsoft.com/office/drawing/2014/main" id="{190660A0-E70A-446F-BA8E-EE852C9CA306}"/>
            </a:ext>
          </a:extLst>
        </cdr:cNvPr>
        <cdr:cNvCxnSpPr/>
      </cdr:nvCxnSpPr>
      <cdr:spPr>
        <a:xfrm xmlns:a="http://schemas.openxmlformats.org/drawingml/2006/main" flipV="1">
          <a:off x="1879600" y="1249680"/>
          <a:ext cx="1625600" cy="108204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0.18271</cdr:x>
      <cdr:y>0.31393</cdr:y>
    </cdr:from>
    <cdr:to>
      <cdr:x>0.39387</cdr:x>
      <cdr:y>0.69841</cdr:y>
    </cdr:to>
    <cdr:cxnSp macro="">
      <cdr:nvCxnSpPr>
        <cdr:cNvPr id="9" name="Straight Connector 8">
          <a:extLst xmlns:a="http://schemas.openxmlformats.org/drawingml/2006/main">
            <a:ext uri="{FF2B5EF4-FFF2-40B4-BE49-F238E27FC236}">
              <a16:creationId xmlns:a16="http://schemas.microsoft.com/office/drawing/2014/main" id="{0B0602C4-6C12-4D57-9D7F-05C7D83FC468}"/>
            </a:ext>
          </a:extLst>
        </cdr:cNvPr>
        <cdr:cNvCxnSpPr/>
      </cdr:nvCxnSpPr>
      <cdr:spPr>
        <a:xfrm xmlns:a="http://schemas.openxmlformats.org/drawingml/2006/main" flipV="1">
          <a:off x="1696720" y="1808480"/>
          <a:ext cx="1960880" cy="221488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</cdr:cxn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E6D1F-058F-4C80-8B60-DBEC459D69CE}" type="datetimeFigureOut">
              <a:rPr lang="en-US" smtClean="0"/>
              <a:t>6/26/2019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810F7-C9A7-41E9-94BA-D4C07537B8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6358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E6D1F-058F-4C80-8B60-DBEC459D69CE}" type="datetimeFigureOut">
              <a:rPr lang="en-US" smtClean="0"/>
              <a:t>6/26/2019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810F7-C9A7-41E9-94BA-D4C07537B8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68729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E6D1F-058F-4C80-8B60-DBEC459D69CE}" type="datetimeFigureOut">
              <a:rPr lang="en-US" smtClean="0"/>
              <a:t>6/26/2019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810F7-C9A7-41E9-94BA-D4C07537B87D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932549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E6D1F-058F-4C80-8B60-DBEC459D69CE}" type="datetimeFigureOut">
              <a:rPr lang="en-US" smtClean="0"/>
              <a:t>6/26/2019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810F7-C9A7-41E9-94BA-D4C07537B8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8676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E6D1F-058F-4C80-8B60-DBEC459D69CE}" type="datetimeFigureOut">
              <a:rPr lang="en-US" smtClean="0"/>
              <a:t>6/26/2019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810F7-C9A7-41E9-94BA-D4C07537B87D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023264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E6D1F-058F-4C80-8B60-DBEC459D69CE}" type="datetimeFigureOut">
              <a:rPr lang="en-US" smtClean="0"/>
              <a:t>6/26/2019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810F7-C9A7-41E9-94BA-D4C07537B8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99744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E6D1F-058F-4C80-8B60-DBEC459D69CE}" type="datetimeFigureOut">
              <a:rPr lang="en-US" smtClean="0"/>
              <a:t>6/26/2019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810F7-C9A7-41E9-94BA-D4C07537B8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71951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E6D1F-058F-4C80-8B60-DBEC459D69CE}" type="datetimeFigureOut">
              <a:rPr lang="en-US" smtClean="0"/>
              <a:t>6/26/2019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810F7-C9A7-41E9-94BA-D4C07537B8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09955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E6D1F-058F-4C80-8B60-DBEC459D69CE}" type="datetimeFigureOut">
              <a:rPr lang="en-US" smtClean="0"/>
              <a:t>6/26/2019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810F7-C9A7-41E9-94BA-D4C07537B8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78917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E6D1F-058F-4C80-8B60-DBEC459D69CE}" type="datetimeFigureOut">
              <a:rPr lang="en-US" smtClean="0"/>
              <a:t>6/26/2019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810F7-C9A7-41E9-94BA-D4C07537B8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66470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E6D1F-058F-4C80-8B60-DBEC459D69CE}" type="datetimeFigureOut">
              <a:rPr lang="en-US" smtClean="0"/>
              <a:t>6/26/2019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810F7-C9A7-41E9-94BA-D4C07537B8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5942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E6D1F-058F-4C80-8B60-DBEC459D69CE}" type="datetimeFigureOut">
              <a:rPr lang="en-US" smtClean="0"/>
              <a:t>6/26/2019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810F7-C9A7-41E9-94BA-D4C07537B8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40715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E6D1F-058F-4C80-8B60-DBEC459D69CE}" type="datetimeFigureOut">
              <a:rPr lang="en-US" smtClean="0"/>
              <a:t>6/26/2019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810F7-C9A7-41E9-94BA-D4C07537B8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17209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E6D1F-058F-4C80-8B60-DBEC459D69CE}" type="datetimeFigureOut">
              <a:rPr lang="en-US" smtClean="0"/>
              <a:t>6/26/2019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810F7-C9A7-41E9-94BA-D4C07537B8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89806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E6D1F-058F-4C80-8B60-DBEC459D69CE}" type="datetimeFigureOut">
              <a:rPr lang="en-US" smtClean="0"/>
              <a:t>6/26/2019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810F7-C9A7-41E9-94BA-D4C07537B8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7529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E6D1F-058F-4C80-8B60-DBEC459D69CE}" type="datetimeFigureOut">
              <a:rPr lang="en-US" smtClean="0"/>
              <a:t>6/26/2019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810F7-C9A7-41E9-94BA-D4C07537B8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8888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1E6D1F-058F-4C80-8B60-DBEC459D69CE}" type="datetimeFigureOut">
              <a:rPr lang="en-US" smtClean="0"/>
              <a:t>6/26/2019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F8A810F7-C9A7-41E9-94BA-D4C07537B8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5253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1D0F38-CE8B-4670-A2A6-C226C587682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Brunswick County CCP Raw Survey Results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2744309-30AE-4D7A-9D17-4EDFC3F374C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Brunswick Community Connectivity Plan</a:t>
            </a:r>
          </a:p>
          <a:p>
            <a:r>
              <a:rPr lang="en-US" dirty="0"/>
              <a:t>*Survey results compiled from 103 responses</a:t>
            </a:r>
          </a:p>
        </p:txBody>
      </p:sp>
    </p:spTree>
    <p:extLst>
      <p:ext uri="{BB962C8B-B14F-4D97-AF65-F5344CB8AC3E}">
        <p14:creationId xmlns:p14="http://schemas.microsoft.com/office/powerpoint/2010/main" val="16846317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17">
            <a:extLst>
              <a:ext uri="{FF2B5EF4-FFF2-40B4-BE49-F238E27FC236}">
                <a16:creationId xmlns:a16="http://schemas.microsoft.com/office/drawing/2014/main" id="{C1A9E451-90C9-4C9C-AE5F-1EA8AFF040B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57687210"/>
              </p:ext>
            </p:extLst>
          </p:nvPr>
        </p:nvGraphicFramePr>
        <p:xfrm>
          <a:off x="1330959" y="955041"/>
          <a:ext cx="9530080" cy="609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Rectangle 3">
            <a:extLst>
              <a:ext uri="{FF2B5EF4-FFF2-40B4-BE49-F238E27FC236}">
                <a16:creationId xmlns:a16="http://schemas.microsoft.com/office/drawing/2014/main" id="{EB20E603-182B-4CBF-AD42-A20B9009AC7B}"/>
              </a:ext>
            </a:extLst>
          </p:cNvPr>
          <p:cNvSpPr/>
          <p:nvPr/>
        </p:nvSpPr>
        <p:spPr>
          <a:xfrm>
            <a:off x="4557758" y="380272"/>
            <a:ext cx="3076483" cy="39773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2000" b="1" dirty="0">
                <a:latin typeface="+mj-lt"/>
                <a:ea typeface="Arial Unicode MS"/>
                <a:cs typeface="Arial Unicode MS"/>
              </a:rPr>
              <a:t>How often do you bike?</a:t>
            </a:r>
            <a:endParaRPr lang="en-US" sz="2000" b="1" dirty="0">
              <a:effectLst/>
              <a:latin typeface="+mj-lt"/>
              <a:ea typeface="Arial Unicode MS"/>
              <a:cs typeface="Arial Unicode MS"/>
            </a:endParaRPr>
          </a:p>
        </p:txBody>
      </p:sp>
    </p:spTree>
    <p:extLst>
      <p:ext uri="{BB962C8B-B14F-4D97-AF65-F5344CB8AC3E}">
        <p14:creationId xmlns:p14="http://schemas.microsoft.com/office/powerpoint/2010/main" val="37725719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18">
            <a:extLst>
              <a:ext uri="{FF2B5EF4-FFF2-40B4-BE49-F238E27FC236}">
                <a16:creationId xmlns:a16="http://schemas.microsoft.com/office/drawing/2014/main" id="{3DC9E4A1-D54E-44E5-A555-8F392AC57DD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92604336"/>
              </p:ext>
            </p:extLst>
          </p:nvPr>
        </p:nvGraphicFramePr>
        <p:xfrm>
          <a:off x="1056640" y="1185227"/>
          <a:ext cx="8744267" cy="55305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Rectangle 3">
            <a:extLst>
              <a:ext uri="{FF2B5EF4-FFF2-40B4-BE49-F238E27FC236}">
                <a16:creationId xmlns:a16="http://schemas.microsoft.com/office/drawing/2014/main" id="{16BD02E3-B1EC-466A-A98F-D628864B77FB}"/>
              </a:ext>
            </a:extLst>
          </p:cNvPr>
          <p:cNvSpPr/>
          <p:nvPr/>
        </p:nvSpPr>
        <p:spPr>
          <a:xfrm>
            <a:off x="3048000" y="521647"/>
            <a:ext cx="6096000" cy="72757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2000" b="1" dirty="0">
                <a:latin typeface="+mj-lt"/>
                <a:ea typeface="Arial Unicode MS"/>
                <a:cs typeface="Arial Unicode MS"/>
              </a:rPr>
              <a:t>What prevents you from walking or riding a bike in Brunswick County more often?</a:t>
            </a:r>
            <a:endParaRPr lang="en-US" sz="2000" b="1" dirty="0">
              <a:effectLst/>
              <a:latin typeface="+mj-lt"/>
              <a:ea typeface="Arial Unicode MS"/>
              <a:cs typeface="Arial Unicode MS"/>
            </a:endParaRPr>
          </a:p>
        </p:txBody>
      </p:sp>
    </p:spTree>
    <p:extLst>
      <p:ext uri="{BB962C8B-B14F-4D97-AF65-F5344CB8AC3E}">
        <p14:creationId xmlns:p14="http://schemas.microsoft.com/office/powerpoint/2010/main" val="8250462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20">
            <a:extLst>
              <a:ext uri="{FF2B5EF4-FFF2-40B4-BE49-F238E27FC236}">
                <a16:creationId xmlns:a16="http://schemas.microsoft.com/office/drawing/2014/main" id="{1C6DA497-16C5-4FEB-8CC1-864D85749B0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90382541"/>
              </p:ext>
            </p:extLst>
          </p:nvPr>
        </p:nvGraphicFramePr>
        <p:xfrm>
          <a:off x="1620520" y="1264920"/>
          <a:ext cx="8950960" cy="574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42DD882D-0C1E-41C8-8C95-61E456F17C0C}"/>
              </a:ext>
            </a:extLst>
          </p:cNvPr>
          <p:cNvSpPr/>
          <p:nvPr/>
        </p:nvSpPr>
        <p:spPr>
          <a:xfrm>
            <a:off x="2077720" y="372607"/>
            <a:ext cx="8036560" cy="10568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000" b="1" dirty="0">
                <a:latin typeface="+mj-lt"/>
                <a:ea typeface="Arial Unicode MS"/>
                <a:cs typeface="Arial Unicode MS"/>
              </a:rPr>
              <a:t>On a scale of 1-5, with "1" meaning "Not at All Valuable" and "5" meaning "Extremely Valuable," how valuable do you feel public transportation is to Brunswick County?</a:t>
            </a:r>
            <a:endParaRPr lang="en-US" sz="2000" b="1" dirty="0">
              <a:effectLst/>
              <a:latin typeface="+mj-lt"/>
              <a:ea typeface="Arial Unicode MS"/>
              <a:cs typeface="Arial Unicode MS"/>
            </a:endParaRPr>
          </a:p>
        </p:txBody>
      </p:sp>
    </p:spTree>
    <p:extLst>
      <p:ext uri="{BB962C8B-B14F-4D97-AF65-F5344CB8AC3E}">
        <p14:creationId xmlns:p14="http://schemas.microsoft.com/office/powerpoint/2010/main" val="36714977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21">
            <a:extLst>
              <a:ext uri="{FF2B5EF4-FFF2-40B4-BE49-F238E27FC236}">
                <a16:creationId xmlns:a16="http://schemas.microsoft.com/office/drawing/2014/main" id="{43A5FA29-B20C-4444-9616-4732350782A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02751840"/>
              </p:ext>
            </p:extLst>
          </p:nvPr>
        </p:nvGraphicFramePr>
        <p:xfrm>
          <a:off x="1391920" y="1215707"/>
          <a:ext cx="9235440" cy="56422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BEDC4B00-F07C-4A38-960D-1200CB38716C}"/>
              </a:ext>
            </a:extLst>
          </p:cNvPr>
          <p:cNvSpPr/>
          <p:nvPr/>
        </p:nvSpPr>
        <p:spPr>
          <a:xfrm>
            <a:off x="1971040" y="362447"/>
            <a:ext cx="8077200" cy="10568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2000" b="1" dirty="0">
                <a:latin typeface="+mj-lt"/>
                <a:ea typeface="Arial Unicode MS"/>
                <a:cs typeface="Arial Unicode MS"/>
              </a:rPr>
              <a:t>On a scale of 1-5, with "1" meaning "Not at All Valuable" and "5" meaning "Extremely Valuable," how valuable do you feel public transportation is to you personally?</a:t>
            </a:r>
            <a:endParaRPr lang="en-US" sz="2000" b="1" dirty="0">
              <a:effectLst/>
              <a:latin typeface="+mj-lt"/>
              <a:ea typeface="Arial Unicode MS"/>
              <a:cs typeface="Arial Unicode MS"/>
            </a:endParaRPr>
          </a:p>
        </p:txBody>
      </p:sp>
    </p:spTree>
    <p:extLst>
      <p:ext uri="{BB962C8B-B14F-4D97-AF65-F5344CB8AC3E}">
        <p14:creationId xmlns:p14="http://schemas.microsoft.com/office/powerpoint/2010/main" val="26903544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567E935-08B4-4125-854B-A51A5E675A6E}"/>
              </a:ext>
            </a:extLst>
          </p:cNvPr>
          <p:cNvSpPr txBox="1"/>
          <p:nvPr/>
        </p:nvSpPr>
        <p:spPr>
          <a:xfrm rot="10800000" flipV="1">
            <a:off x="1777047" y="349471"/>
            <a:ext cx="7362774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What are the most important areas that you believe Brunswick County should focus on to provide the most value to the region?</a:t>
            </a:r>
          </a:p>
          <a:p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B1657F5-E571-4A97-8DBE-59577C881E92}"/>
              </a:ext>
            </a:extLst>
          </p:cNvPr>
          <p:cNvSpPr txBox="1"/>
          <p:nvPr/>
        </p:nvSpPr>
        <p:spPr>
          <a:xfrm>
            <a:off x="1038834" y="2041961"/>
            <a:ext cx="8839200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Providing transportation options to people with special mobility needs, such as the elderly, disabled, and people who are unable to drive.</a:t>
            </a:r>
          </a:p>
          <a:p>
            <a:r>
              <a:rPr lang="en-US" sz="2000" dirty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Providing access to health and medical facilities.</a:t>
            </a:r>
          </a:p>
          <a:p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Improving quality of life.</a:t>
            </a:r>
          </a:p>
          <a:p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Providing mobility to low-income families and individuals who cannot afford the costs of owning a car.</a:t>
            </a:r>
          </a:p>
          <a:p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Providing access to work places.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335348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22">
            <a:extLst>
              <a:ext uri="{FF2B5EF4-FFF2-40B4-BE49-F238E27FC236}">
                <a16:creationId xmlns:a16="http://schemas.microsoft.com/office/drawing/2014/main" id="{F2B68320-2466-459B-9331-5311570BB20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112486776"/>
              </p:ext>
            </p:extLst>
          </p:nvPr>
        </p:nvGraphicFramePr>
        <p:xfrm>
          <a:off x="1395167" y="1174544"/>
          <a:ext cx="8214271" cy="52828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65B23800-265B-4D36-82DC-9FC7DEEF063E}"/>
              </a:ext>
            </a:extLst>
          </p:cNvPr>
          <p:cNvSpPr/>
          <p:nvPr/>
        </p:nvSpPr>
        <p:spPr>
          <a:xfrm>
            <a:off x="2454302" y="282890"/>
            <a:ext cx="6096000" cy="72757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2000" b="1" dirty="0">
                <a:latin typeface="+mj-lt"/>
                <a:ea typeface="Arial Unicode MS"/>
                <a:cs typeface="Arial Unicode MS"/>
              </a:rPr>
              <a:t>Would you like to see expanded transportation options in Brunswick County?</a:t>
            </a:r>
            <a:endParaRPr lang="en-US" sz="2000" b="1" dirty="0">
              <a:effectLst/>
              <a:latin typeface="+mj-lt"/>
              <a:ea typeface="Arial Unicode MS"/>
              <a:cs typeface="Arial Unicode MS"/>
            </a:endParaRPr>
          </a:p>
        </p:txBody>
      </p:sp>
    </p:spTree>
    <p:extLst>
      <p:ext uri="{BB962C8B-B14F-4D97-AF65-F5344CB8AC3E}">
        <p14:creationId xmlns:p14="http://schemas.microsoft.com/office/powerpoint/2010/main" val="57137302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23">
            <a:extLst>
              <a:ext uri="{FF2B5EF4-FFF2-40B4-BE49-F238E27FC236}">
                <a16:creationId xmlns:a16="http://schemas.microsoft.com/office/drawing/2014/main" id="{B39C4976-89FB-439E-ADC9-C5B81503F3D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2486809"/>
              </p:ext>
            </p:extLst>
          </p:nvPr>
        </p:nvGraphicFramePr>
        <p:xfrm>
          <a:off x="1290320" y="1326310"/>
          <a:ext cx="9611360" cy="56286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85587547-BB3C-40B1-A6FF-03C9B12D755D}"/>
              </a:ext>
            </a:extLst>
          </p:cNvPr>
          <p:cNvSpPr/>
          <p:nvPr/>
        </p:nvSpPr>
        <p:spPr>
          <a:xfrm>
            <a:off x="2672080" y="269418"/>
            <a:ext cx="6756400" cy="10568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000" b="1" dirty="0">
                <a:latin typeface="+mj-lt"/>
                <a:ea typeface="Arial Unicode MS"/>
                <a:cs typeface="Arial Unicode MS"/>
              </a:rPr>
              <a:t>If you were to use public transportation in Brunswick County, what types of trips would you most like to use public transportation for?</a:t>
            </a:r>
            <a:endParaRPr lang="en-US" sz="2000" b="1" dirty="0">
              <a:effectLst/>
              <a:latin typeface="+mj-lt"/>
              <a:ea typeface="Arial Unicode MS"/>
              <a:cs typeface="Arial Unicode MS"/>
            </a:endParaRPr>
          </a:p>
        </p:txBody>
      </p:sp>
    </p:spTree>
    <p:extLst>
      <p:ext uri="{BB962C8B-B14F-4D97-AF65-F5344CB8AC3E}">
        <p14:creationId xmlns:p14="http://schemas.microsoft.com/office/powerpoint/2010/main" val="67658814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24">
            <a:extLst>
              <a:ext uri="{FF2B5EF4-FFF2-40B4-BE49-F238E27FC236}">
                <a16:creationId xmlns:a16="http://schemas.microsoft.com/office/drawing/2014/main" id="{6C111729-0491-453B-986B-3FDF68C2FDB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09987823"/>
              </p:ext>
            </p:extLst>
          </p:nvPr>
        </p:nvGraphicFramePr>
        <p:xfrm>
          <a:off x="1673065" y="1175067"/>
          <a:ext cx="8845867" cy="55508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A4BE8C2D-5748-4765-9D5E-FF64F1B6C34A}"/>
              </a:ext>
            </a:extLst>
          </p:cNvPr>
          <p:cNvSpPr/>
          <p:nvPr/>
        </p:nvSpPr>
        <p:spPr>
          <a:xfrm>
            <a:off x="3666392" y="390432"/>
            <a:ext cx="4859215" cy="39825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2000" b="1" dirty="0">
                <a:latin typeface="+mj-lt"/>
                <a:ea typeface="Arial Unicode MS"/>
                <a:cs typeface="Arial Unicode MS"/>
              </a:rPr>
              <a:t>Would you rather the County invest in:</a:t>
            </a:r>
            <a:endParaRPr lang="en-US" sz="2000" b="1" dirty="0">
              <a:effectLst/>
              <a:latin typeface="+mj-lt"/>
              <a:ea typeface="Arial Unicode MS"/>
              <a:cs typeface="Arial Unicode MS"/>
            </a:endParaRPr>
          </a:p>
        </p:txBody>
      </p:sp>
    </p:spTree>
    <p:extLst>
      <p:ext uri="{BB962C8B-B14F-4D97-AF65-F5344CB8AC3E}">
        <p14:creationId xmlns:p14="http://schemas.microsoft.com/office/powerpoint/2010/main" val="13304684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5DF63D-0570-4629-9AEB-20AC948632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72160"/>
          </a:xfrm>
        </p:spPr>
        <p:txBody>
          <a:bodyPr/>
          <a:lstStyle/>
          <a:p>
            <a:r>
              <a:rPr lang="en-US" dirty="0"/>
              <a:t>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838576-9150-4095-ADC7-D8BCDAA52C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804989"/>
            <a:ext cx="8596668" cy="3880773"/>
          </a:xfrm>
        </p:spPr>
        <p:txBody>
          <a:bodyPr>
            <a:normAutofit fontScale="92500"/>
          </a:bodyPr>
          <a:lstStyle/>
          <a:p>
            <a:r>
              <a:rPr lang="en-US" sz="2000" dirty="0"/>
              <a:t>The North Carolina Department of Transportation, Public Transportation Division (PTD) provides grants management, planning support, and oversight duties for sub-recipients of federal Section 5311 rural transit funds in the state. An important component of this role is providing planning assistance for local sub-recipients, including guidance and funding to help complete five-year plans for the transit programs.</a:t>
            </a:r>
          </a:p>
          <a:p>
            <a:pPr marL="0" indent="0">
              <a:buNone/>
            </a:pPr>
            <a:endParaRPr lang="en-US" sz="2000" dirty="0"/>
          </a:p>
          <a:p>
            <a:r>
              <a:rPr lang="en-US" sz="2000" dirty="0"/>
              <a:t>PTD has recently updated the methodology used for the development of the five-year plan and changed the name to “Community Connectivity Plan” (CCP). The CCP process makes greater use of a number of existing datasets as compared to prior methodologies. The new CCP also has an emphasis on obtaining public input.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70160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8">
            <a:extLst>
              <a:ext uri="{FF2B5EF4-FFF2-40B4-BE49-F238E27FC236}">
                <a16:creationId xmlns:a16="http://schemas.microsoft.com/office/drawing/2014/main" id="{5AA44040-B93F-4A6B-BBE5-476B341866C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34556865"/>
              </p:ext>
            </p:extLst>
          </p:nvPr>
        </p:nvGraphicFramePr>
        <p:xfrm>
          <a:off x="1668543" y="848412"/>
          <a:ext cx="8257881" cy="60095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4B927735-ACB9-43DA-9D8D-38681573ACA2}"/>
              </a:ext>
            </a:extLst>
          </p:cNvPr>
          <p:cNvSpPr/>
          <p:nvPr/>
        </p:nvSpPr>
        <p:spPr>
          <a:xfrm>
            <a:off x="2825356" y="219388"/>
            <a:ext cx="5944256" cy="39825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2000" b="1" dirty="0">
                <a:latin typeface="+mj-lt"/>
                <a:ea typeface="Arial Unicode MS"/>
                <a:cs typeface="Arial Unicode MS"/>
              </a:rPr>
              <a:t>What is the zip code of your primary residence?</a:t>
            </a:r>
            <a:endParaRPr lang="en-US" sz="2000" b="1" dirty="0">
              <a:effectLst/>
              <a:latin typeface="+mj-lt"/>
              <a:ea typeface="Arial Unicode MS"/>
              <a:cs typeface="Arial Unicode MS"/>
            </a:endParaRPr>
          </a:p>
        </p:txBody>
      </p:sp>
    </p:spTree>
    <p:extLst>
      <p:ext uri="{BB962C8B-B14F-4D97-AF65-F5344CB8AC3E}">
        <p14:creationId xmlns:p14="http://schemas.microsoft.com/office/powerpoint/2010/main" val="28408664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9">
            <a:extLst>
              <a:ext uri="{FF2B5EF4-FFF2-40B4-BE49-F238E27FC236}">
                <a16:creationId xmlns:a16="http://schemas.microsoft.com/office/drawing/2014/main" id="{B9EF1CFC-4641-4BFF-ADDB-BDDC9DD23AB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810407"/>
              </p:ext>
            </p:extLst>
          </p:nvPr>
        </p:nvGraphicFramePr>
        <p:xfrm>
          <a:off x="1239625" y="1105869"/>
          <a:ext cx="9159710" cy="58540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1CEA6DC4-B65A-4516-9E38-5C768C82B594}"/>
              </a:ext>
            </a:extLst>
          </p:cNvPr>
          <p:cNvSpPr/>
          <p:nvPr/>
        </p:nvSpPr>
        <p:spPr>
          <a:xfrm>
            <a:off x="2278144" y="289218"/>
            <a:ext cx="7082673" cy="10568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sz="2000" b="1" dirty="0">
                <a:latin typeface="+mj-lt"/>
                <a:ea typeface="Arial Unicode MS"/>
                <a:cs typeface="Arial Unicode MS"/>
              </a:rPr>
              <a:t>Are you aware of Brunswick Transit System (BTS), the public transportation system that operates door-to-door service in Brunswick County?</a:t>
            </a:r>
            <a:endParaRPr lang="en-US" sz="2000" b="1" dirty="0">
              <a:effectLst/>
              <a:latin typeface="+mj-lt"/>
              <a:ea typeface="Arial Unicode MS"/>
              <a:cs typeface="Arial Unicode MS"/>
            </a:endParaRPr>
          </a:p>
        </p:txBody>
      </p:sp>
    </p:spTree>
    <p:extLst>
      <p:ext uri="{BB962C8B-B14F-4D97-AF65-F5344CB8AC3E}">
        <p14:creationId xmlns:p14="http://schemas.microsoft.com/office/powerpoint/2010/main" val="42436393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10">
            <a:extLst>
              <a:ext uri="{FF2B5EF4-FFF2-40B4-BE49-F238E27FC236}">
                <a16:creationId xmlns:a16="http://schemas.microsoft.com/office/drawing/2014/main" id="{C27A8216-9F17-4E24-9DFB-CFF6D059A97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04100815"/>
              </p:ext>
            </p:extLst>
          </p:nvPr>
        </p:nvGraphicFramePr>
        <p:xfrm>
          <a:off x="1104350" y="1198880"/>
          <a:ext cx="9424500" cy="58216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BABB8645-D0B5-488B-9E3D-26490B701FFC}"/>
              </a:ext>
            </a:extLst>
          </p:cNvPr>
          <p:cNvSpPr/>
          <p:nvPr/>
        </p:nvSpPr>
        <p:spPr>
          <a:xfrm>
            <a:off x="2174240" y="408167"/>
            <a:ext cx="7284720" cy="10568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000" b="1" dirty="0">
                <a:latin typeface="+mj-lt"/>
                <a:ea typeface="Arial Unicode MS"/>
                <a:cs typeface="Arial Unicode MS"/>
              </a:rPr>
              <a:t>Are you aware of Wave Transit, the public transportation system based in New Hanover County that provides bus service between Leland and Wilmington?</a:t>
            </a:r>
            <a:endParaRPr lang="en-US" sz="2000" b="1" dirty="0">
              <a:effectLst/>
              <a:latin typeface="+mj-lt"/>
              <a:ea typeface="Arial Unicode MS"/>
              <a:cs typeface="Arial Unicode MS"/>
            </a:endParaRPr>
          </a:p>
        </p:txBody>
      </p:sp>
    </p:spTree>
    <p:extLst>
      <p:ext uri="{BB962C8B-B14F-4D97-AF65-F5344CB8AC3E}">
        <p14:creationId xmlns:p14="http://schemas.microsoft.com/office/powerpoint/2010/main" val="7364506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11">
            <a:extLst>
              <a:ext uri="{FF2B5EF4-FFF2-40B4-BE49-F238E27FC236}">
                <a16:creationId xmlns:a16="http://schemas.microsoft.com/office/drawing/2014/main" id="{6C7480A5-D5E2-4971-827E-B4EAAD6D990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168829198"/>
              </p:ext>
            </p:extLst>
          </p:nvPr>
        </p:nvGraphicFramePr>
        <p:xfrm>
          <a:off x="1330959" y="1016000"/>
          <a:ext cx="8998267" cy="584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Rectangle 3">
            <a:extLst>
              <a:ext uri="{FF2B5EF4-FFF2-40B4-BE49-F238E27FC236}">
                <a16:creationId xmlns:a16="http://schemas.microsoft.com/office/drawing/2014/main" id="{1E2F7D92-0532-4D30-B83C-7B7B269CD74C}"/>
              </a:ext>
            </a:extLst>
          </p:cNvPr>
          <p:cNvSpPr/>
          <p:nvPr/>
        </p:nvSpPr>
        <p:spPr>
          <a:xfrm>
            <a:off x="3374132" y="278672"/>
            <a:ext cx="4911922" cy="39825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2000" b="1" dirty="0">
                <a:latin typeface="+mj-lt"/>
                <a:ea typeface="Arial Unicode MS"/>
                <a:cs typeface="Arial Unicode MS"/>
              </a:rPr>
              <a:t>On average, how often do you use BTS?</a:t>
            </a:r>
            <a:endParaRPr lang="en-US" sz="2000" b="1" dirty="0">
              <a:effectLst/>
              <a:latin typeface="+mj-lt"/>
              <a:ea typeface="Arial Unicode MS"/>
              <a:cs typeface="Arial Unicode MS"/>
            </a:endParaRPr>
          </a:p>
        </p:txBody>
      </p:sp>
    </p:spTree>
    <p:extLst>
      <p:ext uri="{BB962C8B-B14F-4D97-AF65-F5344CB8AC3E}">
        <p14:creationId xmlns:p14="http://schemas.microsoft.com/office/powerpoint/2010/main" val="39605656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12">
            <a:extLst>
              <a:ext uri="{FF2B5EF4-FFF2-40B4-BE49-F238E27FC236}">
                <a16:creationId xmlns:a16="http://schemas.microsoft.com/office/drawing/2014/main" id="{8A1CCBC0-55ED-41BE-88ED-62E54F1B201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54247909"/>
              </p:ext>
            </p:extLst>
          </p:nvPr>
        </p:nvGraphicFramePr>
        <p:xfrm>
          <a:off x="1488440" y="1175067"/>
          <a:ext cx="9215120" cy="58556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68FB215E-FB94-44FE-9311-EBC65EE7A530}"/>
              </a:ext>
            </a:extLst>
          </p:cNvPr>
          <p:cNvSpPr/>
          <p:nvPr/>
        </p:nvSpPr>
        <p:spPr>
          <a:xfrm>
            <a:off x="3048000" y="236175"/>
            <a:ext cx="6096000" cy="83016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2000" b="1" dirty="0">
                <a:latin typeface="+mj-lt"/>
                <a:ea typeface="Arial Unicode MS"/>
                <a:cs typeface="Arial Unicode MS"/>
              </a:rPr>
              <a:t>On average, how often do you use Wave Transit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2000" b="1" dirty="0">
                <a:latin typeface="+mj-lt"/>
                <a:ea typeface="Arial Unicode MS"/>
                <a:cs typeface="Arial Unicode MS"/>
              </a:rPr>
              <a:t>(the Brunswick Connector)?</a:t>
            </a:r>
            <a:endParaRPr lang="en-US" sz="2000" b="1" dirty="0">
              <a:effectLst/>
              <a:latin typeface="+mj-lt"/>
              <a:ea typeface="Arial Unicode MS"/>
              <a:cs typeface="Arial Unicode MS"/>
            </a:endParaRPr>
          </a:p>
        </p:txBody>
      </p:sp>
    </p:spTree>
    <p:extLst>
      <p:ext uri="{BB962C8B-B14F-4D97-AF65-F5344CB8AC3E}">
        <p14:creationId xmlns:p14="http://schemas.microsoft.com/office/powerpoint/2010/main" val="26777601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13">
            <a:extLst>
              <a:ext uri="{FF2B5EF4-FFF2-40B4-BE49-F238E27FC236}">
                <a16:creationId xmlns:a16="http://schemas.microsoft.com/office/drawing/2014/main" id="{8FC494E2-6E9F-4B31-BC49-9490733AF6A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83124030"/>
              </p:ext>
            </p:extLst>
          </p:nvPr>
        </p:nvGraphicFramePr>
        <p:xfrm>
          <a:off x="172720" y="1429067"/>
          <a:ext cx="11734800" cy="50123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4B6C5C72-0436-49D9-AF97-BFE5A2C0A668}"/>
              </a:ext>
            </a:extLst>
          </p:cNvPr>
          <p:cNvSpPr/>
          <p:nvPr/>
        </p:nvSpPr>
        <p:spPr>
          <a:xfrm>
            <a:off x="1447800" y="287109"/>
            <a:ext cx="7823200" cy="10568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000" b="1" dirty="0">
                <a:latin typeface="+mj-lt"/>
                <a:ea typeface="Arial Unicode MS"/>
                <a:cs typeface="Arial Unicode MS"/>
              </a:rPr>
              <a:t>If you haven't used public transportation in Brunswick County or have stopped, what are the main reasons you do not use public transportation?</a:t>
            </a:r>
            <a:endParaRPr lang="en-US" sz="2000" b="1" dirty="0">
              <a:effectLst/>
              <a:latin typeface="+mj-lt"/>
              <a:ea typeface="Arial Unicode MS"/>
              <a:cs typeface="Arial Unicode MS"/>
            </a:endParaRPr>
          </a:p>
        </p:txBody>
      </p:sp>
    </p:spTree>
    <p:extLst>
      <p:ext uri="{BB962C8B-B14F-4D97-AF65-F5344CB8AC3E}">
        <p14:creationId xmlns:p14="http://schemas.microsoft.com/office/powerpoint/2010/main" val="15623404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14">
            <a:extLst>
              <a:ext uri="{FF2B5EF4-FFF2-40B4-BE49-F238E27FC236}">
                <a16:creationId xmlns:a16="http://schemas.microsoft.com/office/drawing/2014/main" id="{830EEE64-9337-4CF8-A59E-77CE278833F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853318140"/>
              </p:ext>
            </p:extLst>
          </p:nvPr>
        </p:nvGraphicFramePr>
        <p:xfrm>
          <a:off x="1452880" y="1184622"/>
          <a:ext cx="9286240" cy="57607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Rectangle 3">
            <a:extLst>
              <a:ext uri="{FF2B5EF4-FFF2-40B4-BE49-F238E27FC236}">
                <a16:creationId xmlns:a16="http://schemas.microsoft.com/office/drawing/2014/main" id="{6B8619BD-14DA-4949-87D9-C874476C847F}"/>
              </a:ext>
            </a:extLst>
          </p:cNvPr>
          <p:cNvSpPr/>
          <p:nvPr/>
        </p:nvSpPr>
        <p:spPr>
          <a:xfrm>
            <a:off x="3048000" y="433700"/>
            <a:ext cx="6096000" cy="72757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2000" b="1" dirty="0">
                <a:latin typeface="+mj-lt"/>
                <a:ea typeface="Arial Unicode MS"/>
                <a:cs typeface="Arial Unicode MS"/>
              </a:rPr>
              <a:t>On average, how often do you use services like Uber or Lyft within Brunswick County?</a:t>
            </a:r>
            <a:endParaRPr lang="en-US" sz="2000" b="1" dirty="0">
              <a:effectLst/>
              <a:latin typeface="+mj-lt"/>
              <a:ea typeface="Arial Unicode MS"/>
              <a:cs typeface="Arial Unicode MS"/>
            </a:endParaRPr>
          </a:p>
        </p:txBody>
      </p:sp>
    </p:spTree>
    <p:extLst>
      <p:ext uri="{BB962C8B-B14F-4D97-AF65-F5344CB8AC3E}">
        <p14:creationId xmlns:p14="http://schemas.microsoft.com/office/powerpoint/2010/main" val="1831903501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0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120</TotalTime>
  <Words>514</Words>
  <Application>Microsoft Office PowerPoint</Application>
  <PresentationFormat>Widescreen</PresentationFormat>
  <Paragraphs>58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Trebuchet MS</vt:lpstr>
      <vt:lpstr>Wingdings 3</vt:lpstr>
      <vt:lpstr>Facet</vt:lpstr>
      <vt:lpstr>Brunswick County CCP Raw Survey Results</vt:lpstr>
      <vt:lpstr>Background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Brunswick County CCP Raw Survey Results</dc:title>
  <dc:creator>Executive Director</dc:creator>
  <cp:lastModifiedBy>Executive Director</cp:lastModifiedBy>
  <cp:revision>12</cp:revision>
  <dcterms:created xsi:type="dcterms:W3CDTF">2019-06-26T12:59:15Z</dcterms:created>
  <dcterms:modified xsi:type="dcterms:W3CDTF">2019-06-26T15:01:16Z</dcterms:modified>
</cp:coreProperties>
</file>