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5553" r:id="rId2"/>
  </p:sldMasterIdLst>
  <p:notesMasterIdLst>
    <p:notesMasterId r:id="rId18"/>
  </p:notesMasterIdLst>
  <p:handoutMasterIdLst>
    <p:handoutMasterId r:id="rId19"/>
  </p:handoutMasterIdLst>
  <p:sldIdLst>
    <p:sldId id="339" r:id="rId3"/>
    <p:sldId id="855" r:id="rId4"/>
    <p:sldId id="856" r:id="rId5"/>
    <p:sldId id="410" r:id="rId6"/>
    <p:sldId id="857" r:id="rId7"/>
    <p:sldId id="385" r:id="rId8"/>
    <p:sldId id="380" r:id="rId9"/>
    <p:sldId id="858" r:id="rId10"/>
    <p:sldId id="859" r:id="rId11"/>
    <p:sldId id="967" r:id="rId12"/>
    <p:sldId id="861" r:id="rId13"/>
    <p:sldId id="862" r:id="rId14"/>
    <p:sldId id="863" r:id="rId15"/>
    <p:sldId id="864" r:id="rId16"/>
    <p:sldId id="865" r:id="rId17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C5BC6618-21BB-4910-B131-02C2BC679686}">
          <p14:sldIdLst>
            <p14:sldId id="339"/>
            <p14:sldId id="855"/>
            <p14:sldId id="856"/>
            <p14:sldId id="410"/>
            <p14:sldId id="857"/>
            <p14:sldId id="385"/>
            <p14:sldId id="380"/>
            <p14:sldId id="858"/>
            <p14:sldId id="859"/>
            <p14:sldId id="967"/>
            <p14:sldId id="861"/>
            <p14:sldId id="862"/>
            <p14:sldId id="863"/>
            <p14:sldId id="864"/>
            <p14:sldId id="8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ckaroff, Amy" initials="SA" lastIdx="1" clrIdx="0">
    <p:extLst>
      <p:ext uri="{19B8F6BF-5375-455C-9EA6-DF929625EA0E}">
        <p15:presenceInfo xmlns:p15="http://schemas.microsoft.com/office/powerpoint/2012/main" userId="S-1-5-21-1957994488-1229272821-682003330-2006" providerId="AD"/>
      </p:ext>
    </p:extLst>
  </p:cmAuthor>
  <p:cmAuthor id="2" name="Woldemariam, Hanna" initials="WH" lastIdx="1" clrIdx="1">
    <p:extLst>
      <p:ext uri="{19B8F6BF-5375-455C-9EA6-DF929625EA0E}">
        <p15:presenceInfo xmlns:p15="http://schemas.microsoft.com/office/powerpoint/2012/main" userId="S-1-5-21-1957994488-1229272821-682003330-7829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CC"/>
    <a:srgbClr val="0000FF"/>
    <a:srgbClr val="FF9900"/>
    <a:srgbClr val="FF0066"/>
    <a:srgbClr val="3E5E6A"/>
    <a:srgbClr val="00FF00"/>
    <a:srgbClr val="336699"/>
    <a:srgbClr val="D67F00"/>
    <a:srgbClr val="00924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41" autoAdjust="0"/>
    <p:restoredTop sz="90551" autoAdjust="0"/>
  </p:normalViewPr>
  <p:slideViewPr>
    <p:cSldViewPr>
      <p:cViewPr varScale="1">
        <p:scale>
          <a:sx n="118" d="100"/>
          <a:sy n="118" d="100"/>
        </p:scale>
        <p:origin x="5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34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6623" cy="4627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114" tIns="44557" rIns="89114" bIns="44557" numCol="1" anchor="t" anchorCtr="0" compatLnSpc="1">
            <a:prstTxWarp prst="textNoShape">
              <a:avLst/>
            </a:prstTxWarp>
          </a:bodyPr>
          <a:lstStyle>
            <a:lvl1pPr algn="l" defTabSz="891090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9" y="2"/>
            <a:ext cx="3036623" cy="4627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114" tIns="44557" rIns="89114" bIns="44557" numCol="1" anchor="t" anchorCtr="0" compatLnSpc="1">
            <a:prstTxWarp prst="textNoShape">
              <a:avLst/>
            </a:prstTxWarp>
          </a:bodyPr>
          <a:lstStyle>
            <a:lvl1pPr algn="r" defTabSz="891090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771831"/>
            <a:ext cx="3036623" cy="4627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114" tIns="44557" rIns="89114" bIns="44557" numCol="1" anchor="b" anchorCtr="0" compatLnSpc="1">
            <a:prstTxWarp prst="textNoShape">
              <a:avLst/>
            </a:prstTxWarp>
          </a:bodyPr>
          <a:lstStyle>
            <a:lvl1pPr algn="l" defTabSz="891090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9" y="8771831"/>
            <a:ext cx="3036623" cy="4627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114" tIns="44557" rIns="89114" bIns="44557" numCol="1" anchor="b" anchorCtr="0" compatLnSpc="1">
            <a:prstTxWarp prst="textNoShape">
              <a:avLst/>
            </a:prstTxWarp>
          </a:bodyPr>
          <a:lstStyle>
            <a:lvl1pPr algn="r" defTabSz="889836">
              <a:defRPr sz="1100">
                <a:latin typeface="Arial" panose="020B0604020202020204" pitchFamily="34" charset="0"/>
              </a:defRPr>
            </a:lvl1pPr>
          </a:lstStyle>
          <a:p>
            <a:fld id="{97759792-1B3E-4CFE-8C7D-FE92823B6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1083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6623" cy="4627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2" tIns="46111" rIns="92222" bIns="46111" numCol="1" anchor="t" anchorCtr="0" compatLnSpc="1">
            <a:prstTxWarp prst="textNoShape">
              <a:avLst/>
            </a:prstTxWarp>
          </a:bodyPr>
          <a:lstStyle>
            <a:lvl1pPr algn="l" defTabSz="922915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9" y="2"/>
            <a:ext cx="3036623" cy="4627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2" tIns="46111" rIns="92222" bIns="46111" numCol="1" anchor="t" anchorCtr="0" compatLnSpc="1">
            <a:prstTxWarp prst="textNoShape">
              <a:avLst/>
            </a:prstTxWarp>
          </a:bodyPr>
          <a:lstStyle>
            <a:lvl1pPr algn="r" defTabSz="922915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385914"/>
            <a:ext cx="5607712" cy="415837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2" tIns="46111" rIns="92222" bIns="46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71831"/>
            <a:ext cx="3036623" cy="4627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2" tIns="46111" rIns="92222" bIns="46111" numCol="1" anchor="b" anchorCtr="0" compatLnSpc="1">
            <a:prstTxWarp prst="textNoShape">
              <a:avLst/>
            </a:prstTxWarp>
          </a:bodyPr>
          <a:lstStyle>
            <a:lvl1pPr algn="l" defTabSz="922915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9" y="8771831"/>
            <a:ext cx="3036623" cy="4627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2" tIns="46111" rIns="92222" bIns="46111" numCol="1" anchor="b" anchorCtr="0" compatLnSpc="1">
            <a:prstTxWarp prst="textNoShape">
              <a:avLst/>
            </a:prstTxWarp>
          </a:bodyPr>
          <a:lstStyle>
            <a:lvl1pPr algn="r" defTabSz="921669">
              <a:defRPr sz="1100">
                <a:latin typeface="Arial" panose="020B0604020202020204" pitchFamily="34" charset="0"/>
              </a:defRPr>
            </a:lvl1pPr>
          </a:lstStyle>
          <a:p>
            <a:fld id="{858FA56F-DEC9-4011-AEBB-88B8EC7448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4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8638"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8638"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154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09443" indent="-272863" defTabSz="920154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091451" indent="-218290" defTabSz="920154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528031" indent="-218290" defTabSz="920154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964611" indent="-218290" defTabSz="920154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401192" indent="-218290" defTabSz="92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837772" indent="-218290" defTabSz="92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274352" indent="-218290" defTabSz="92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710932" indent="-218290" defTabSz="92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538C52-CDD3-4C1E-A46B-5A2A42804366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895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8FA56F-DEC9-4011-AEBB-88B8EC74481B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965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8FA56F-DEC9-4011-AEBB-88B8EC74481B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40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8FA56F-DEC9-4011-AEBB-88B8EC74481B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645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8FA56F-DEC9-4011-AEBB-88B8EC74481B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1722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8FA56F-DEC9-4011-AEBB-88B8EC74481B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271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8FA56F-DEC9-4011-AEBB-88B8EC74481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742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8FA56F-DEC9-4011-AEBB-88B8EC74481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81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z="1600" dirty="0"/>
          </a:p>
        </p:txBody>
      </p:sp>
      <p:sp>
        <p:nvSpPr>
          <p:cNvPr id="310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1450" indent="-29671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6847" indent="-23736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1585" indent="-23736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6324" indent="-23736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1062" indent="-237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5801" indent="-237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0540" indent="-237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5279" indent="-23736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1428D3-D3EC-4A0D-8705-D9F585EA2C82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810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8FA56F-DEC9-4011-AEBB-88B8EC74481B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144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FA56F-DEC9-4011-AEBB-88B8EC74481B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534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8FA56F-DEC9-4011-AEBB-88B8EC74481B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269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8FA56F-DEC9-4011-AEBB-88B8EC74481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437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Highway</a:t>
            </a:r>
            <a:r>
              <a:rPr lang="en-US" baseline="0" dirty="0"/>
              <a:t> </a:t>
            </a:r>
            <a:r>
              <a:rPr lang="en-US" dirty="0"/>
              <a:t>Divisions</a:t>
            </a:r>
            <a:r>
              <a:rPr lang="en-US" baseline="0" dirty="0"/>
              <a:t> make up a Funding Region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D4F7DE-2491-4111-8904-AFC96C7298F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93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fld id="{964234B4-20D1-4176-95AD-4E35A56157BE}" type="datetimeFigureOut">
              <a:rPr lang="en-US"/>
              <a:pPr>
                <a:defRPr/>
              </a:pPr>
              <a:t>4/30/2019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DD11DCE9-8A7F-4602-93DD-06D1CC33F3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89149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fld id="{ECA61FFD-3CAB-4BFD-936B-CC286D3AFC4F}" type="datetimeFigureOut">
              <a:rPr lang="en-US"/>
              <a:pPr>
                <a:defRPr/>
              </a:pPr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1CC782E8-0630-4FD9-B890-BC5D8C1BE7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294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42260FF3-9167-4904-9E9D-73B783E8EF1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fld id="{F7D22A3A-D04D-438F-9617-D3D8F94EE956}" type="datetimeFigureOut">
              <a:rPr lang="en-US"/>
              <a:pPr>
                <a:defRPr/>
              </a:pPr>
              <a:t>4/30/2019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52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CDOT_PowerPoint_Template-0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918" y="3831921"/>
            <a:ext cx="8271945" cy="1219200"/>
          </a:xfrm>
        </p:spPr>
        <p:txBody>
          <a:bodyPr/>
          <a:lstStyle>
            <a:lvl1pPr algn="l"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presentation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7919" y="5105400"/>
            <a:ext cx="6400800" cy="6604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presenter name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98463" y="5854700"/>
            <a:ext cx="6650037" cy="546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288253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733550"/>
            <a:ext cx="8229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838701" y="88900"/>
            <a:ext cx="3848100" cy="273050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E06F5-03C5-4BA5-AE80-2E98A827F3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291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&amp;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838701" y="88900"/>
            <a:ext cx="3848100" cy="273050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8229600" cy="4514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FCE5-0C67-4A53-8F92-3CAC293831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4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838701" y="88900"/>
            <a:ext cx="3848100" cy="263525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C9224-0E86-4A9A-8DD9-792BBB0652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09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fld id="{1D36FFA0-FCF0-4900-9B12-35B6B191CED5}" type="datetimeFigureOut">
              <a:rPr lang="en-US"/>
              <a:pPr>
                <a:defRPr/>
              </a:pPr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DC84C5C5-6219-4E41-9399-5EBFCA67A4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630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fld id="{68A1BB2A-E06B-44FA-98B8-E78DD1636772}" type="datetimeFigureOut">
              <a:rPr lang="en-US"/>
              <a:pPr>
                <a:defRPr/>
              </a:pPr>
              <a:t>4/30/2019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672609E6-1C69-4474-8CA1-0519743197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951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fld id="{0F215435-F3C4-4FE4-A085-6279DE1FA3D1}" type="datetimeFigureOut">
              <a:rPr lang="en-US"/>
              <a:pPr>
                <a:defRPr/>
              </a:pPr>
              <a:t>4/30/2019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B5C4D6EC-8939-4578-91DB-551BD29EF3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237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fld id="{F6E8D361-B35F-4841-A169-95BC2F33B505}" type="datetimeFigureOut">
              <a:rPr lang="en-US"/>
              <a:pPr>
                <a:defRPr/>
              </a:pPr>
              <a:t>4/30/2019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CEF868EC-249E-4AD8-9C79-732DCC9E99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853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fld id="{0EEF9C62-790D-412F-9731-1FC6239ECF6F}" type="datetimeFigureOut">
              <a:rPr lang="en-US"/>
              <a:pPr>
                <a:defRPr/>
              </a:pPr>
              <a:t>4/30/2019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CE64FC03-5FC9-4B60-8D54-8E76D8F5EB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24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fld id="{1E1675D5-7E77-4CB1-A831-4C8DBA0E6142}" type="datetimeFigureOut">
              <a:rPr lang="en-US"/>
              <a:pPr>
                <a:defRPr/>
              </a:pPr>
              <a:t>4/30/2019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Tahoma" panose="020B0604030504040204" pitchFamily="34" charset="0"/>
              </a:defRPr>
            </a:lvl1pPr>
          </a:lstStyle>
          <a:p>
            <a:fld id="{233E3A8E-4FE8-4B0C-8ECA-5063BA8CDD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6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75AB3471-4254-4720-9D7E-4984DF20F9F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fld id="{EFC71D6A-B847-447F-ADC0-75D67E1710E4}" type="datetimeFigureOut">
              <a:rPr lang="en-US"/>
              <a:pPr>
                <a:defRPr/>
              </a:pPr>
              <a:t>4/30/2019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99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60AA5C03-E656-4E05-830C-2DD30CFDE3F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fld id="{E645AA85-D477-4970-826E-03BBE9BEA442}" type="datetimeFigureOut">
              <a:rPr lang="en-US"/>
              <a:pPr>
                <a:defRPr/>
              </a:pPr>
              <a:t>4/30/2019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5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56FEC13-E909-47CC-B975-0EAB2B4D2A1E}" type="datetimeFigureOut">
              <a:rPr lang="en-US"/>
              <a:pPr>
                <a:defRPr/>
              </a:pPr>
              <a:t>4/30/2019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B5AD84"/>
                </a:solidFill>
                <a:latin typeface="Arial" panose="020B0604020202020204" pitchFamily="34" charset="0"/>
              </a:defRPr>
            </a:lvl1pPr>
          </a:lstStyle>
          <a:p>
            <a:fld id="{8ED1FF7A-6604-459D-AEAA-92D0E1B0E3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1" r:id="rId1"/>
    <p:sldLayoutId id="2147485542" r:id="rId2"/>
    <p:sldLayoutId id="2147485543" r:id="rId3"/>
    <p:sldLayoutId id="2147485544" r:id="rId4"/>
    <p:sldLayoutId id="2147485545" r:id="rId5"/>
    <p:sldLayoutId id="2147485546" r:id="rId6"/>
    <p:sldLayoutId id="2147485547" r:id="rId7"/>
    <p:sldLayoutId id="2147485548" r:id="rId8"/>
    <p:sldLayoutId id="2147485549" r:id="rId9"/>
    <p:sldLayoutId id="2147485550" r:id="rId10"/>
    <p:sldLayoutId id="2147485551" r:id="rId11"/>
  </p:sldLayoutIdLst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B5AD8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5AD84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5AD84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5AD84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B5AD84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B5AD84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B5AD84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B5AD84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B5AD84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CEC597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CEC597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NCDOT_PowerPoint_Template-03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2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699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954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242A913A-3D76-A24F-93D7-30008D8DD2C5}" type="slidenum">
              <a:rPr lang="en-US" altLang="en-US" smtClean="0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767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54" r:id="rId1"/>
    <p:sldLayoutId id="2147485555" r:id="rId2"/>
    <p:sldLayoutId id="2147485556" r:id="rId3"/>
    <p:sldLayoutId id="2147485557" r:id="rId4"/>
  </p:sldLayoutIdLst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Arial" charset="0"/>
          <a:ea typeface="MS PGothic" pitchFamily="34" charset="-128"/>
          <a:cs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Arial" charset="0"/>
          <a:ea typeface="MS PGothic" pitchFamily="34" charset="-128"/>
          <a:cs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Arial" charset="0"/>
          <a:ea typeface="MS PGothic" pitchFamily="34" charset="-128"/>
          <a:cs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Arial" charset="0"/>
          <a:ea typeface="MS PGothic" pitchFamily="34" charset="-128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95959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NCDOT_PowerPoint_Template-04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4"/>
          <p:cNvSpPr txBox="1">
            <a:spLocks/>
          </p:cNvSpPr>
          <p:nvPr/>
        </p:nvSpPr>
        <p:spPr>
          <a:xfrm>
            <a:off x="227806" y="3771019"/>
            <a:ext cx="8686800" cy="635769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0"/>
              </a:spcAft>
              <a:buClr>
                <a:srgbClr val="C5ECFF"/>
              </a:buClr>
              <a:buSzPct val="85000"/>
              <a:defRPr/>
            </a:pPr>
            <a:r>
              <a:rPr lang="en-US" sz="3600" b="1" dirty="0">
                <a:solidFill>
                  <a:srgbClr val="FF0000"/>
                </a:solidFill>
                <a:latin typeface="Calibri" pitchFamily="34" charset="0"/>
                <a:ea typeface="+mn-ea"/>
                <a:cs typeface="Calibri" pitchFamily="34" charset="0"/>
              </a:rPr>
              <a:t>Prioritization</a:t>
            </a:r>
            <a:br>
              <a:rPr lang="en-US" sz="3600" b="1" i="1" dirty="0">
                <a:solidFill>
                  <a:srgbClr val="3E5E6A"/>
                </a:solidFill>
                <a:latin typeface="Calibri" pitchFamily="34" charset="0"/>
                <a:ea typeface="+mn-ea"/>
                <a:cs typeface="Calibri" pitchFamily="34" charset="0"/>
              </a:rPr>
            </a:br>
            <a:r>
              <a:rPr lang="en-US" sz="2400" b="1" i="1" dirty="0">
                <a:solidFill>
                  <a:srgbClr val="FF0000"/>
                </a:solidFill>
                <a:latin typeface="Calibri" pitchFamily="34" charset="0"/>
                <a:ea typeface="+mn-ea"/>
                <a:cs typeface="Calibri" pitchFamily="34" charset="0"/>
              </a:rPr>
              <a:t>Explained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72063" y="4572000"/>
            <a:ext cx="8686800" cy="2286000"/>
          </a:xfrm>
          <a:prstGeom prst="rect">
            <a:avLst/>
          </a:prstGeom>
        </p:spPr>
        <p:txBody>
          <a:bodyPr anchor="ctr" anchorCtr="0"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C5ECFF"/>
              </a:buClr>
              <a:buNone/>
              <a:defRPr/>
            </a:pPr>
            <a:r>
              <a:rPr lang="en-US" sz="2400" b="1" dirty="0">
                <a:solidFill>
                  <a:srgbClr val="3E5E6A"/>
                </a:solidFill>
                <a:latin typeface="Calibri" pitchFamily="34" charset="0"/>
                <a:cs typeface="Calibri" pitchFamily="34" charset="0"/>
              </a:rPr>
              <a:t>Caitlin Marks, PE - Division Planning Engineer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C5ECFF"/>
              </a:buClr>
              <a:buFont typeface="Wingdings 2"/>
              <a:buNone/>
              <a:defRPr/>
            </a:pPr>
            <a:endParaRPr lang="en-US" sz="2400" b="1" dirty="0">
              <a:solidFill>
                <a:srgbClr val="3E5E6A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C5ECFF"/>
              </a:buClr>
              <a:buFont typeface="Wingdings 2"/>
              <a:buNone/>
              <a:defRPr/>
            </a:pPr>
            <a:r>
              <a:rPr lang="en-US" sz="2400" b="1" dirty="0">
                <a:solidFill>
                  <a:srgbClr val="3E5E6A"/>
                </a:solidFill>
                <a:latin typeface="Calibri" pitchFamily="34" charset="0"/>
                <a:cs typeface="Calibri" pitchFamily="34" charset="0"/>
              </a:rPr>
              <a:t>May 1, 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" r="1666"/>
          <a:stretch/>
        </p:blipFill>
        <p:spPr bwMode="auto">
          <a:xfrm>
            <a:off x="182880" y="1295400"/>
            <a:ext cx="8839200" cy="49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STI Prioritization and Programming Process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>
          <a:prstGeom prst="rect">
            <a:avLst/>
          </a:prstGeom>
        </p:spPr>
        <p:txBody>
          <a:bodyPr/>
          <a:lstStyle/>
          <a:p>
            <a:fld id="{11F27F3A-B3E9-41ED-AF8F-A365F10BB65F}" type="slidenum">
              <a:rPr lang="en-US" smtClean="0">
                <a:solidFill>
                  <a:srgbClr val="1F497D"/>
                </a:solidFill>
              </a:rPr>
              <a:pPr/>
              <a:t>10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 rot="21332933">
            <a:off x="668338" y="589338"/>
            <a:ext cx="1981200" cy="1752600"/>
          </a:xfrm>
          <a:prstGeom prst="hexagon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782638" y="962025"/>
            <a:ext cx="1752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13424D"/>
                </a:solidFill>
                <a:latin typeface="Calibri" pitchFamily="34" charset="0"/>
                <a:cs typeface="Calibri" pitchFamily="34" charset="0"/>
              </a:rPr>
              <a:t>regions &amp;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13424D"/>
                </a:solidFill>
                <a:latin typeface="Calibri" pitchFamily="34" charset="0"/>
                <a:cs typeface="Calibri" pitchFamily="34" charset="0"/>
              </a:rPr>
              <a:t>divisions</a:t>
            </a:r>
          </a:p>
        </p:txBody>
      </p:sp>
    </p:spTree>
    <p:extLst>
      <p:ext uri="{BB962C8B-B14F-4D97-AF65-F5344CB8AC3E}">
        <p14:creationId xmlns:p14="http://schemas.microsoft.com/office/powerpoint/2010/main" val="299438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" y="2340396"/>
            <a:ext cx="89154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REGIONAL IMPACT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3200" b="1" i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Results Released</a:t>
            </a:r>
            <a:endParaRPr lang="en-US" sz="32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52400" y="3657600"/>
            <a:ext cx="8877300" cy="12814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rgbClr val="3E5E6A"/>
                </a:solidFill>
                <a:latin typeface="Franklin Gothic Book" panose="020B0503020102020204" pitchFamily="34" charset="0"/>
              </a:rPr>
              <a:t>August 2020</a:t>
            </a:r>
          </a:p>
        </p:txBody>
      </p:sp>
      <p:sp>
        <p:nvSpPr>
          <p:cNvPr id="10" name="Title 5"/>
          <p:cNvSpPr txBox="1">
            <a:spLocks/>
          </p:cNvSpPr>
          <p:nvPr/>
        </p:nvSpPr>
        <p:spPr bwMode="auto">
          <a:xfrm>
            <a:off x="342900" y="1382731"/>
            <a:ext cx="419100" cy="395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595959"/>
                </a:solidFill>
                <a:latin typeface="Arial"/>
                <a:ea typeface="MS PGothic" pitchFamily="34" charset="-128"/>
                <a:cs typeface="Arial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</a:t>
            </a: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D5A92-B685-470D-A03B-E081107EBD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P6.0</a:t>
            </a:r>
          </a:p>
        </p:txBody>
      </p:sp>
    </p:spTree>
    <p:extLst>
      <p:ext uri="{BB962C8B-B14F-4D97-AF65-F5344CB8AC3E}">
        <p14:creationId xmlns:p14="http://schemas.microsoft.com/office/powerpoint/2010/main" val="151505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" y="1543573"/>
            <a:ext cx="89154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DIVISION NEEDS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3200" b="1" i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Points Assigned</a:t>
            </a:r>
            <a:endParaRPr lang="en-US" sz="32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52400" y="2889999"/>
            <a:ext cx="8877300" cy="12814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rgbClr val="3E5E6A"/>
                </a:solidFill>
                <a:latin typeface="Franklin Gothic Book" panose="020B0503020102020204" pitchFamily="34" charset="0"/>
              </a:rPr>
              <a:t>September - October 2020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rgbClr val="3E5E6A"/>
                </a:solidFill>
                <a:latin typeface="Franklin Gothic Book" panose="020B0503020102020204" pitchFamily="34" charset="0"/>
              </a:rPr>
              <a:t>CFRPO – 1,300 points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800" dirty="0">
              <a:solidFill>
                <a:srgbClr val="3E5E6A"/>
              </a:solidFill>
              <a:latin typeface="Franklin Gothic Book" panose="020B05030201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Ex: 32.39 + (.25)*100 + (.25)*100 =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</a:rPr>
              <a:t>82.39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800" dirty="0">
              <a:solidFill>
                <a:srgbClr val="3E5E6A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 bwMode="auto">
          <a:xfrm>
            <a:off x="342900" y="1382731"/>
            <a:ext cx="419100" cy="395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595959"/>
                </a:solidFill>
                <a:latin typeface="Arial"/>
                <a:ea typeface="MS PGothic" pitchFamily="34" charset="-128"/>
                <a:cs typeface="Arial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</a:t>
            </a: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D5A92-B685-470D-A03B-E081107EBD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P6.0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4EAFE1-E045-4D32-823A-36BFAF8923A3}"/>
              </a:ext>
            </a:extLst>
          </p:cNvPr>
          <p:cNvSpPr txBox="1"/>
          <p:nvPr/>
        </p:nvSpPr>
        <p:spPr>
          <a:xfrm>
            <a:off x="3840223" y="4876800"/>
            <a:ext cx="998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9900CC"/>
                </a:solidFill>
              </a:rPr>
              <a:t>CFRPO </a:t>
            </a:r>
          </a:p>
          <a:p>
            <a:pPr algn="ctr"/>
            <a:r>
              <a:rPr lang="en-US" dirty="0">
                <a:solidFill>
                  <a:srgbClr val="9900CC"/>
                </a:solidFill>
              </a:rPr>
              <a:t>Points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86E07E-67BD-4357-A917-1F466ECB1816}"/>
              </a:ext>
            </a:extLst>
          </p:cNvPr>
          <p:cNvSpPr txBox="1"/>
          <p:nvPr/>
        </p:nvSpPr>
        <p:spPr>
          <a:xfrm>
            <a:off x="5762924" y="4891635"/>
            <a:ext cx="998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9900CC"/>
                </a:solidFill>
              </a:rPr>
              <a:t>NCDOT </a:t>
            </a:r>
          </a:p>
          <a:p>
            <a:pPr algn="ctr"/>
            <a:r>
              <a:rPr lang="en-US" dirty="0">
                <a:solidFill>
                  <a:srgbClr val="9900CC"/>
                </a:solidFill>
              </a:rPr>
              <a:t>Points</a:t>
            </a:r>
          </a:p>
        </p:txBody>
      </p:sp>
    </p:spTree>
    <p:extLst>
      <p:ext uri="{BB962C8B-B14F-4D97-AF65-F5344CB8AC3E}">
        <p14:creationId xmlns:p14="http://schemas.microsoft.com/office/powerpoint/2010/main" val="21786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" y="2340396"/>
            <a:ext cx="89154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DIVISION NEEDS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3200" b="1" i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Results Released</a:t>
            </a:r>
            <a:endParaRPr lang="en-US" sz="32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52400" y="3657600"/>
            <a:ext cx="8877300" cy="12814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rgbClr val="3E5E6A"/>
                </a:solidFill>
                <a:latin typeface="Franklin Gothic Book" panose="020B0503020102020204" pitchFamily="34" charset="0"/>
              </a:rPr>
              <a:t>December 2020</a:t>
            </a:r>
          </a:p>
        </p:txBody>
      </p:sp>
      <p:sp>
        <p:nvSpPr>
          <p:cNvPr id="10" name="Title 5"/>
          <p:cNvSpPr txBox="1">
            <a:spLocks/>
          </p:cNvSpPr>
          <p:nvPr/>
        </p:nvSpPr>
        <p:spPr bwMode="auto">
          <a:xfrm>
            <a:off x="342900" y="1382731"/>
            <a:ext cx="419100" cy="395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595959"/>
                </a:solidFill>
                <a:latin typeface="Arial"/>
                <a:ea typeface="MS PGothic" pitchFamily="34" charset="-128"/>
                <a:cs typeface="Arial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</a:t>
            </a: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D5A92-B685-470D-A03B-E081107EBD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P6.0</a:t>
            </a:r>
          </a:p>
        </p:txBody>
      </p:sp>
    </p:spTree>
    <p:extLst>
      <p:ext uri="{BB962C8B-B14F-4D97-AF65-F5344CB8AC3E}">
        <p14:creationId xmlns:p14="http://schemas.microsoft.com/office/powerpoint/2010/main" val="86812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299" y="1715191"/>
            <a:ext cx="89154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DRAFT STIP RELEASED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n-US" sz="32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60155" y="2362200"/>
            <a:ext cx="8877300" cy="12814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rgbClr val="3E5E6A"/>
                </a:solidFill>
                <a:latin typeface="Franklin Gothic Book" panose="020B0503020102020204" pitchFamily="34" charset="0"/>
              </a:rPr>
              <a:t>January 2021</a:t>
            </a:r>
          </a:p>
        </p:txBody>
      </p:sp>
      <p:sp>
        <p:nvSpPr>
          <p:cNvPr id="10" name="Title 5"/>
          <p:cNvSpPr txBox="1">
            <a:spLocks/>
          </p:cNvSpPr>
          <p:nvPr/>
        </p:nvSpPr>
        <p:spPr bwMode="auto">
          <a:xfrm>
            <a:off x="342900" y="1382731"/>
            <a:ext cx="419100" cy="395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595959"/>
                </a:solidFill>
                <a:latin typeface="Arial"/>
                <a:ea typeface="MS PGothic" pitchFamily="34" charset="-128"/>
                <a:cs typeface="Arial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</a:t>
            </a: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D5A92-B685-470D-A03B-E081107EBD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P6.0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054270-182D-4202-A5D5-59734CA17E27}"/>
              </a:ext>
            </a:extLst>
          </p:cNvPr>
          <p:cNvSpPr txBox="1"/>
          <p:nvPr/>
        </p:nvSpPr>
        <p:spPr>
          <a:xfrm>
            <a:off x="3733800" y="4953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3FEE670-7ADD-4451-B061-3ED342732801}"/>
              </a:ext>
            </a:extLst>
          </p:cNvPr>
          <p:cNvGrpSpPr/>
          <p:nvPr/>
        </p:nvGrpSpPr>
        <p:grpSpPr>
          <a:xfrm>
            <a:off x="1720523" y="3190651"/>
            <a:ext cx="5756564" cy="3145106"/>
            <a:chOff x="166254" y="733425"/>
            <a:chExt cx="8866910" cy="5383481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19982A2-7FB3-4E45-83EF-26ECB1545F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254" y="733425"/>
              <a:ext cx="8866910" cy="5383481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A28BB91-25D5-4C81-82C7-A8480864C78E}"/>
                </a:ext>
              </a:extLst>
            </p:cNvPr>
            <p:cNvSpPr txBox="1"/>
            <p:nvPr/>
          </p:nvSpPr>
          <p:spPr>
            <a:xfrm>
              <a:off x="2751971" y="4111172"/>
              <a:ext cx="3859822" cy="16331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Arial" panose="020B0604020202020204" pitchFamily="34" charset="0"/>
                </a:rPr>
                <a:t>2021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0CD1938-B200-49D0-AE1A-ECB722F06265}"/>
                </a:ext>
              </a:extLst>
            </p:cNvPr>
            <p:cNvSpPr txBox="1"/>
            <p:nvPr/>
          </p:nvSpPr>
          <p:spPr>
            <a:xfrm>
              <a:off x="843684" y="4761704"/>
              <a:ext cx="1335633" cy="4477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2022-2031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9F7A778-A0B6-4706-A449-E755653EDE74}"/>
                </a:ext>
              </a:extLst>
            </p:cNvPr>
            <p:cNvSpPr txBox="1"/>
            <p:nvPr/>
          </p:nvSpPr>
          <p:spPr>
            <a:xfrm>
              <a:off x="7184448" y="4761704"/>
              <a:ext cx="1276061" cy="4477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July 2021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055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879" y="2667000"/>
            <a:ext cx="89154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QUESTIONS?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61671" y="4160842"/>
            <a:ext cx="8877300" cy="12814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rgbClr val="3E5E6A"/>
                </a:solidFill>
                <a:latin typeface="Franklin Gothic Book" panose="020B0503020102020204" pitchFamily="34" charset="0"/>
              </a:rPr>
              <a:t>Caitlin Marks – Division 3 Planning Engineer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rgbClr val="3E5E6A"/>
                </a:solidFill>
                <a:latin typeface="Franklin Gothic Book" panose="020B0503020102020204" pitchFamily="34" charset="0"/>
              </a:rPr>
              <a:t>cmmarks@ncdot.gov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rgbClr val="3E5E6A"/>
                </a:solidFill>
                <a:latin typeface="Franklin Gothic Book" panose="020B0503020102020204" pitchFamily="34" charset="0"/>
              </a:rPr>
              <a:t>910-341-2050</a:t>
            </a:r>
          </a:p>
        </p:txBody>
      </p:sp>
      <p:sp>
        <p:nvSpPr>
          <p:cNvPr id="10" name="Title 5"/>
          <p:cNvSpPr txBox="1">
            <a:spLocks/>
          </p:cNvSpPr>
          <p:nvPr/>
        </p:nvSpPr>
        <p:spPr bwMode="auto">
          <a:xfrm>
            <a:off x="342900" y="1382731"/>
            <a:ext cx="419100" cy="395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595959"/>
                </a:solidFill>
                <a:latin typeface="Arial"/>
                <a:ea typeface="MS PGothic" pitchFamily="34" charset="-128"/>
                <a:cs typeface="Arial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</a:t>
            </a: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D5A92-B685-470D-A03B-E081107EBD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9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879" y="2667000"/>
            <a:ext cx="89154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HOW DO I GET A PROJECT FUNDED?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61671" y="4160842"/>
            <a:ext cx="8877300" cy="12814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rgbClr val="3E5E6A"/>
                </a:solidFill>
                <a:latin typeface="Franklin Gothic Book" panose="020B0503020102020204" pitchFamily="34" charset="0"/>
              </a:rPr>
              <a:t>PRIORTIZATION – 2 Year Cycle !</a:t>
            </a:r>
          </a:p>
        </p:txBody>
      </p:sp>
      <p:sp>
        <p:nvSpPr>
          <p:cNvPr id="10" name="Title 5"/>
          <p:cNvSpPr txBox="1">
            <a:spLocks/>
          </p:cNvSpPr>
          <p:nvPr/>
        </p:nvSpPr>
        <p:spPr bwMode="auto">
          <a:xfrm>
            <a:off x="342900" y="1382731"/>
            <a:ext cx="419100" cy="395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595959"/>
                </a:solidFill>
                <a:latin typeface="Arial"/>
                <a:ea typeface="MS PGothic" pitchFamily="34" charset="-128"/>
                <a:cs typeface="Arial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</a:t>
            </a: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D5A92-B685-470D-A03B-E081107EBD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7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" y="2340396"/>
            <a:ext cx="89154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PROJECT SUBMITTALS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52400" y="3657600"/>
            <a:ext cx="8877300" cy="12814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rgbClr val="3E5E6A"/>
                </a:solidFill>
                <a:latin typeface="Franklin Gothic Book" panose="020B0503020102020204" pitchFamily="34" charset="0"/>
              </a:rPr>
              <a:t>July 2019 – September 2019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rgbClr val="3E5E6A"/>
                </a:solidFill>
                <a:latin typeface="Franklin Gothic Book" panose="020B0503020102020204" pitchFamily="34" charset="0"/>
              </a:rPr>
              <a:t>CFRPO - 19 Submission Per Mode</a:t>
            </a:r>
          </a:p>
        </p:txBody>
      </p:sp>
      <p:sp>
        <p:nvSpPr>
          <p:cNvPr id="10" name="Title 5"/>
          <p:cNvSpPr txBox="1">
            <a:spLocks/>
          </p:cNvSpPr>
          <p:nvPr/>
        </p:nvSpPr>
        <p:spPr bwMode="auto">
          <a:xfrm>
            <a:off x="342900" y="1382731"/>
            <a:ext cx="419100" cy="395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595959"/>
                </a:solidFill>
                <a:latin typeface="Arial"/>
                <a:ea typeface="MS PGothic" pitchFamily="34" charset="-128"/>
                <a:cs typeface="Arial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</a:t>
            </a: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D5A92-B685-470D-A03B-E081107EBD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P6.0</a:t>
            </a:r>
          </a:p>
        </p:txBody>
      </p:sp>
    </p:spTree>
    <p:extLst>
      <p:ext uri="{BB962C8B-B14F-4D97-AF65-F5344CB8AC3E}">
        <p14:creationId xmlns:p14="http://schemas.microsoft.com/office/powerpoint/2010/main" val="410398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496888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Submittals - 6 Types of Projects</a:t>
            </a:r>
          </a:p>
        </p:txBody>
      </p:sp>
      <p:sp>
        <p:nvSpPr>
          <p:cNvPr id="309251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4838700" y="88900"/>
            <a:ext cx="3848100" cy="27305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P6.0</a:t>
            </a:r>
          </a:p>
        </p:txBody>
      </p:sp>
      <p:sp>
        <p:nvSpPr>
          <p:cNvPr id="309252" name="Slide Number Placeholder 2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C7E7C70F-8812-4A7F-AEEF-6E3624F7D49F}" type="slidenum">
              <a:rPr lang="en-US" altLang="en-US" sz="1200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461656" y="1212746"/>
            <a:ext cx="1624013" cy="1624012"/>
          </a:xfrm>
          <a:custGeom>
            <a:avLst/>
            <a:gdLst>
              <a:gd name="connsiteX0" fmla="*/ 0 w 1803197"/>
              <a:gd name="connsiteY0" fmla="*/ 901599 h 1803197"/>
              <a:gd name="connsiteX1" fmla="*/ 901599 w 1803197"/>
              <a:gd name="connsiteY1" fmla="*/ 0 h 1803197"/>
              <a:gd name="connsiteX2" fmla="*/ 1803198 w 1803197"/>
              <a:gd name="connsiteY2" fmla="*/ 901599 h 1803197"/>
              <a:gd name="connsiteX3" fmla="*/ 901599 w 1803197"/>
              <a:gd name="connsiteY3" fmla="*/ 1803198 h 1803197"/>
              <a:gd name="connsiteX4" fmla="*/ 0 w 1803197"/>
              <a:gd name="connsiteY4" fmla="*/ 901599 h 180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3197" h="1803197">
                <a:moveTo>
                  <a:pt x="0" y="901599"/>
                </a:moveTo>
                <a:cubicBezTo>
                  <a:pt x="0" y="403660"/>
                  <a:pt x="403660" y="0"/>
                  <a:pt x="901599" y="0"/>
                </a:cubicBezTo>
                <a:cubicBezTo>
                  <a:pt x="1399538" y="0"/>
                  <a:pt x="1803198" y="403660"/>
                  <a:pt x="1803198" y="901599"/>
                </a:cubicBezTo>
                <a:cubicBezTo>
                  <a:pt x="1803198" y="1399538"/>
                  <a:pt x="1399538" y="1803198"/>
                  <a:pt x="901599" y="1803198"/>
                </a:cubicBezTo>
                <a:cubicBezTo>
                  <a:pt x="403660" y="1803198"/>
                  <a:pt x="0" y="1399538"/>
                  <a:pt x="0" y="901599"/>
                </a:cubicBezTo>
                <a:close/>
              </a:path>
            </a:pathLst>
          </a:custGeom>
          <a:solidFill>
            <a:srgbClr val="0C03B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76137" tIns="276137" rIns="276137" bIns="276137" spcCol="1270" anchor="ctr"/>
          <a:lstStyle/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900" dirty="0">
                <a:solidFill>
                  <a:srgbClr val="FFFFFF"/>
                </a:solidFill>
                <a:latin typeface="Arial"/>
              </a:rPr>
              <a:t>Highway</a:t>
            </a:r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4838700" y="1225551"/>
            <a:ext cx="1624012" cy="1624012"/>
          </a:xfrm>
          <a:custGeom>
            <a:avLst/>
            <a:gdLst>
              <a:gd name="connsiteX0" fmla="*/ 0 w 1803197"/>
              <a:gd name="connsiteY0" fmla="*/ 901599 h 1803197"/>
              <a:gd name="connsiteX1" fmla="*/ 901599 w 1803197"/>
              <a:gd name="connsiteY1" fmla="*/ 0 h 1803197"/>
              <a:gd name="connsiteX2" fmla="*/ 1803198 w 1803197"/>
              <a:gd name="connsiteY2" fmla="*/ 901599 h 1803197"/>
              <a:gd name="connsiteX3" fmla="*/ 901599 w 1803197"/>
              <a:gd name="connsiteY3" fmla="*/ 1803198 h 1803197"/>
              <a:gd name="connsiteX4" fmla="*/ 0 w 1803197"/>
              <a:gd name="connsiteY4" fmla="*/ 901599 h 180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3197" h="1803197">
                <a:moveTo>
                  <a:pt x="0" y="901599"/>
                </a:moveTo>
                <a:cubicBezTo>
                  <a:pt x="0" y="403660"/>
                  <a:pt x="403660" y="0"/>
                  <a:pt x="901599" y="0"/>
                </a:cubicBezTo>
                <a:cubicBezTo>
                  <a:pt x="1399538" y="0"/>
                  <a:pt x="1803198" y="403660"/>
                  <a:pt x="1803198" y="901599"/>
                </a:cubicBezTo>
                <a:cubicBezTo>
                  <a:pt x="1803198" y="1399538"/>
                  <a:pt x="1399538" y="1803198"/>
                  <a:pt x="901599" y="1803198"/>
                </a:cubicBezTo>
                <a:cubicBezTo>
                  <a:pt x="403660" y="1803198"/>
                  <a:pt x="0" y="1399538"/>
                  <a:pt x="0" y="901599"/>
                </a:cubicBezTo>
                <a:close/>
              </a:path>
            </a:pathLst>
          </a:custGeom>
          <a:solidFill>
            <a:srgbClr val="00CC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76137" tIns="276137" rIns="276137" bIns="276137" spcCol="1270" anchor="ctr"/>
          <a:lstStyle/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900" dirty="0">
                <a:solidFill>
                  <a:srgbClr val="FFFFFF"/>
                </a:solidFill>
                <a:latin typeface="Arial"/>
              </a:rPr>
              <a:t>Aviation</a:t>
            </a:r>
          </a:p>
        </p:txBody>
      </p:sp>
      <p:sp>
        <p:nvSpPr>
          <p:cNvPr id="12" name="Freeform 11"/>
          <p:cNvSpPr/>
          <p:nvPr/>
        </p:nvSpPr>
        <p:spPr bwMode="auto">
          <a:xfrm>
            <a:off x="6148702" y="3108326"/>
            <a:ext cx="1625600" cy="1624012"/>
          </a:xfrm>
          <a:custGeom>
            <a:avLst/>
            <a:gdLst>
              <a:gd name="connsiteX0" fmla="*/ 0 w 1803197"/>
              <a:gd name="connsiteY0" fmla="*/ 901599 h 1803197"/>
              <a:gd name="connsiteX1" fmla="*/ 901599 w 1803197"/>
              <a:gd name="connsiteY1" fmla="*/ 0 h 1803197"/>
              <a:gd name="connsiteX2" fmla="*/ 1803198 w 1803197"/>
              <a:gd name="connsiteY2" fmla="*/ 901599 h 1803197"/>
              <a:gd name="connsiteX3" fmla="*/ 901599 w 1803197"/>
              <a:gd name="connsiteY3" fmla="*/ 1803198 h 1803197"/>
              <a:gd name="connsiteX4" fmla="*/ 0 w 1803197"/>
              <a:gd name="connsiteY4" fmla="*/ 901599 h 180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3197" h="1803197">
                <a:moveTo>
                  <a:pt x="0" y="901599"/>
                </a:moveTo>
                <a:cubicBezTo>
                  <a:pt x="0" y="403660"/>
                  <a:pt x="403660" y="0"/>
                  <a:pt x="901599" y="0"/>
                </a:cubicBezTo>
                <a:cubicBezTo>
                  <a:pt x="1399538" y="0"/>
                  <a:pt x="1803198" y="403660"/>
                  <a:pt x="1803198" y="901599"/>
                </a:cubicBezTo>
                <a:cubicBezTo>
                  <a:pt x="1803198" y="1399538"/>
                  <a:pt x="1399538" y="1803198"/>
                  <a:pt x="901599" y="1803198"/>
                </a:cubicBezTo>
                <a:cubicBezTo>
                  <a:pt x="403660" y="1803198"/>
                  <a:pt x="0" y="1399538"/>
                  <a:pt x="0" y="90159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76137" tIns="276137" rIns="276137" bIns="276137" spcCol="1270" anchor="ctr"/>
          <a:lstStyle/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900" dirty="0">
                <a:solidFill>
                  <a:srgbClr val="FFFFFF"/>
                </a:solidFill>
                <a:latin typeface="Arial"/>
              </a:rPr>
              <a:t>Rail</a:t>
            </a:r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131405" y="3103285"/>
            <a:ext cx="1622425" cy="1622425"/>
          </a:xfrm>
          <a:custGeom>
            <a:avLst/>
            <a:gdLst>
              <a:gd name="connsiteX0" fmla="*/ 0 w 1801376"/>
              <a:gd name="connsiteY0" fmla="*/ 900688 h 1801376"/>
              <a:gd name="connsiteX1" fmla="*/ 900688 w 1801376"/>
              <a:gd name="connsiteY1" fmla="*/ 0 h 1801376"/>
              <a:gd name="connsiteX2" fmla="*/ 1801376 w 1801376"/>
              <a:gd name="connsiteY2" fmla="*/ 900688 h 1801376"/>
              <a:gd name="connsiteX3" fmla="*/ 900688 w 1801376"/>
              <a:gd name="connsiteY3" fmla="*/ 1801376 h 1801376"/>
              <a:gd name="connsiteX4" fmla="*/ 0 w 1801376"/>
              <a:gd name="connsiteY4" fmla="*/ 900688 h 180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1376" h="1801376">
                <a:moveTo>
                  <a:pt x="0" y="900688"/>
                </a:moveTo>
                <a:cubicBezTo>
                  <a:pt x="0" y="403252"/>
                  <a:pt x="403252" y="0"/>
                  <a:pt x="900688" y="0"/>
                </a:cubicBezTo>
                <a:cubicBezTo>
                  <a:pt x="1398124" y="0"/>
                  <a:pt x="1801376" y="403252"/>
                  <a:pt x="1801376" y="900688"/>
                </a:cubicBezTo>
                <a:cubicBezTo>
                  <a:pt x="1801376" y="1398124"/>
                  <a:pt x="1398124" y="1801376"/>
                  <a:pt x="900688" y="1801376"/>
                </a:cubicBezTo>
                <a:cubicBezTo>
                  <a:pt x="403252" y="1801376"/>
                  <a:pt x="0" y="1398124"/>
                  <a:pt x="0" y="900688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75870" tIns="275870" rIns="275870" bIns="275870" spcCol="1270" anchor="ctr"/>
          <a:lstStyle/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900" dirty="0">
                <a:solidFill>
                  <a:srgbClr val="FFFFFF"/>
                </a:solidFill>
                <a:latin typeface="Arial"/>
              </a:rPr>
              <a:t>Public Transp.</a:t>
            </a:r>
          </a:p>
        </p:txBody>
      </p:sp>
      <p:sp>
        <p:nvSpPr>
          <p:cNvPr id="16" name="Freeform 15"/>
          <p:cNvSpPr/>
          <p:nvPr/>
        </p:nvSpPr>
        <p:spPr bwMode="auto">
          <a:xfrm>
            <a:off x="2461658" y="4973255"/>
            <a:ext cx="1624011" cy="1622425"/>
          </a:xfrm>
          <a:custGeom>
            <a:avLst/>
            <a:gdLst>
              <a:gd name="connsiteX0" fmla="*/ 0 w 1803197"/>
              <a:gd name="connsiteY0" fmla="*/ 901599 h 1803197"/>
              <a:gd name="connsiteX1" fmla="*/ 901599 w 1803197"/>
              <a:gd name="connsiteY1" fmla="*/ 0 h 1803197"/>
              <a:gd name="connsiteX2" fmla="*/ 1803198 w 1803197"/>
              <a:gd name="connsiteY2" fmla="*/ 901599 h 1803197"/>
              <a:gd name="connsiteX3" fmla="*/ 901599 w 1803197"/>
              <a:gd name="connsiteY3" fmla="*/ 1803198 h 1803197"/>
              <a:gd name="connsiteX4" fmla="*/ 0 w 1803197"/>
              <a:gd name="connsiteY4" fmla="*/ 901599 h 180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3197" h="1803197">
                <a:moveTo>
                  <a:pt x="0" y="901599"/>
                </a:moveTo>
                <a:cubicBezTo>
                  <a:pt x="0" y="403660"/>
                  <a:pt x="403660" y="0"/>
                  <a:pt x="901599" y="0"/>
                </a:cubicBezTo>
                <a:cubicBezTo>
                  <a:pt x="1399538" y="0"/>
                  <a:pt x="1803198" y="403660"/>
                  <a:pt x="1803198" y="901599"/>
                </a:cubicBezTo>
                <a:cubicBezTo>
                  <a:pt x="1803198" y="1399538"/>
                  <a:pt x="1399538" y="1803198"/>
                  <a:pt x="901599" y="1803198"/>
                </a:cubicBezTo>
                <a:cubicBezTo>
                  <a:pt x="403660" y="1803198"/>
                  <a:pt x="0" y="1399538"/>
                  <a:pt x="0" y="901599"/>
                </a:cubicBezTo>
                <a:close/>
              </a:path>
            </a:pathLst>
          </a:custGeom>
          <a:solidFill>
            <a:srgbClr val="A5002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76137" tIns="276137" rIns="276137" bIns="276137" spcCol="1270" anchor="ctr"/>
          <a:lstStyle/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900" dirty="0">
                <a:solidFill>
                  <a:srgbClr val="FFFFFF"/>
                </a:solidFill>
                <a:latin typeface="Arial"/>
              </a:rPr>
              <a:t>Bike/Ped</a:t>
            </a:r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639259" y="3044531"/>
            <a:ext cx="1624013" cy="1624012"/>
          </a:xfrm>
          <a:custGeom>
            <a:avLst/>
            <a:gdLst>
              <a:gd name="connsiteX0" fmla="*/ 0 w 1803197"/>
              <a:gd name="connsiteY0" fmla="*/ 901599 h 1803197"/>
              <a:gd name="connsiteX1" fmla="*/ 901599 w 1803197"/>
              <a:gd name="connsiteY1" fmla="*/ 0 h 1803197"/>
              <a:gd name="connsiteX2" fmla="*/ 1803198 w 1803197"/>
              <a:gd name="connsiteY2" fmla="*/ 901599 h 1803197"/>
              <a:gd name="connsiteX3" fmla="*/ 901599 w 1803197"/>
              <a:gd name="connsiteY3" fmla="*/ 1803198 h 1803197"/>
              <a:gd name="connsiteX4" fmla="*/ 0 w 1803197"/>
              <a:gd name="connsiteY4" fmla="*/ 901599 h 180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3197" h="1803197">
                <a:moveTo>
                  <a:pt x="0" y="901599"/>
                </a:moveTo>
                <a:cubicBezTo>
                  <a:pt x="0" y="403660"/>
                  <a:pt x="403660" y="0"/>
                  <a:pt x="901599" y="0"/>
                </a:cubicBezTo>
                <a:cubicBezTo>
                  <a:pt x="1399538" y="0"/>
                  <a:pt x="1803198" y="403660"/>
                  <a:pt x="1803198" y="901599"/>
                </a:cubicBezTo>
                <a:cubicBezTo>
                  <a:pt x="1803198" y="1399538"/>
                  <a:pt x="1399538" y="1803198"/>
                  <a:pt x="901599" y="1803198"/>
                </a:cubicBezTo>
                <a:cubicBezTo>
                  <a:pt x="403660" y="1803198"/>
                  <a:pt x="0" y="1399538"/>
                  <a:pt x="0" y="90159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91377" tIns="291377" rIns="291377" bIns="291377" spcCol="1270" anchor="ctr"/>
          <a:lstStyle/>
          <a:p>
            <a:pPr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2000" dirty="0">
                <a:solidFill>
                  <a:srgbClr val="FFFFFF"/>
                </a:solidFill>
                <a:latin typeface="Arial"/>
              </a:rPr>
              <a:t>MODES</a:t>
            </a:r>
          </a:p>
        </p:txBody>
      </p:sp>
      <p:sp>
        <p:nvSpPr>
          <p:cNvPr id="22" name="Freeform 9">
            <a:extLst>
              <a:ext uri="{FF2B5EF4-FFF2-40B4-BE49-F238E27FC236}">
                <a16:creationId xmlns:a16="http://schemas.microsoft.com/office/drawing/2014/main" id="{86EB35CD-3358-4901-9F06-24309940CAC6}"/>
              </a:ext>
            </a:extLst>
          </p:cNvPr>
          <p:cNvSpPr/>
          <p:nvPr/>
        </p:nvSpPr>
        <p:spPr bwMode="auto">
          <a:xfrm>
            <a:off x="4838700" y="4973255"/>
            <a:ext cx="1624012" cy="1624012"/>
          </a:xfrm>
          <a:custGeom>
            <a:avLst/>
            <a:gdLst>
              <a:gd name="connsiteX0" fmla="*/ 0 w 1803197"/>
              <a:gd name="connsiteY0" fmla="*/ 901599 h 1803197"/>
              <a:gd name="connsiteX1" fmla="*/ 901599 w 1803197"/>
              <a:gd name="connsiteY1" fmla="*/ 0 h 1803197"/>
              <a:gd name="connsiteX2" fmla="*/ 1803198 w 1803197"/>
              <a:gd name="connsiteY2" fmla="*/ 901599 h 1803197"/>
              <a:gd name="connsiteX3" fmla="*/ 901599 w 1803197"/>
              <a:gd name="connsiteY3" fmla="*/ 1803198 h 1803197"/>
              <a:gd name="connsiteX4" fmla="*/ 0 w 1803197"/>
              <a:gd name="connsiteY4" fmla="*/ 901599 h 180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3197" h="1803197">
                <a:moveTo>
                  <a:pt x="0" y="901599"/>
                </a:moveTo>
                <a:cubicBezTo>
                  <a:pt x="0" y="403660"/>
                  <a:pt x="403660" y="0"/>
                  <a:pt x="901599" y="0"/>
                </a:cubicBezTo>
                <a:cubicBezTo>
                  <a:pt x="1399538" y="0"/>
                  <a:pt x="1803198" y="403660"/>
                  <a:pt x="1803198" y="901599"/>
                </a:cubicBezTo>
                <a:cubicBezTo>
                  <a:pt x="1803198" y="1399538"/>
                  <a:pt x="1399538" y="1803198"/>
                  <a:pt x="901599" y="1803198"/>
                </a:cubicBezTo>
                <a:cubicBezTo>
                  <a:pt x="403660" y="1803198"/>
                  <a:pt x="0" y="1399538"/>
                  <a:pt x="0" y="901599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76137" tIns="276137" rIns="276137" bIns="276137" spcCol="1270" anchor="ctr"/>
          <a:lstStyle/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en-US" sz="1900" dirty="0">
              <a:solidFill>
                <a:srgbClr val="FFFFFF"/>
              </a:solidFill>
              <a:latin typeface="Arial"/>
            </a:endParaRPr>
          </a:p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1900" dirty="0">
                <a:solidFill>
                  <a:srgbClr val="FFFFFF"/>
                </a:solidFill>
                <a:latin typeface="Arial"/>
              </a:rPr>
              <a:t>Ferry</a:t>
            </a:r>
            <a:endParaRPr lang="en-US" sz="1000" dirty="0">
              <a:solidFill>
                <a:srgbClr val="FFFFFF"/>
              </a:solidFill>
              <a:latin typeface="Arial"/>
            </a:endParaRPr>
          </a:p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18D2D24-370A-498E-8AF6-C1B5F610137D}"/>
              </a:ext>
            </a:extLst>
          </p:cNvPr>
          <p:cNvCxnSpPr/>
          <p:nvPr/>
        </p:nvCxnSpPr>
        <p:spPr>
          <a:xfrm>
            <a:off x="3639259" y="2836758"/>
            <a:ext cx="217124" cy="2665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8485C28-8B0A-4136-81EF-F1D437F9FB54}"/>
              </a:ext>
            </a:extLst>
          </p:cNvPr>
          <p:cNvCxnSpPr/>
          <p:nvPr/>
        </p:nvCxnSpPr>
        <p:spPr>
          <a:xfrm flipV="1">
            <a:off x="5062330" y="2859346"/>
            <a:ext cx="200942" cy="2537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A16EB90-95B3-4552-BD90-C2EAA2DF57D2}"/>
              </a:ext>
            </a:extLst>
          </p:cNvPr>
          <p:cNvCxnSpPr/>
          <p:nvPr/>
        </p:nvCxnSpPr>
        <p:spPr>
          <a:xfrm>
            <a:off x="2915478" y="3914497"/>
            <a:ext cx="583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FCA4423-47A0-45CA-B21A-4A2DE101B574}"/>
              </a:ext>
            </a:extLst>
          </p:cNvPr>
          <p:cNvCxnSpPr/>
          <p:nvPr/>
        </p:nvCxnSpPr>
        <p:spPr>
          <a:xfrm>
            <a:off x="5379037" y="3914497"/>
            <a:ext cx="583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D3A18FE-3AAD-4E35-9AD8-AD5BA2CAD6D9}"/>
              </a:ext>
            </a:extLst>
          </p:cNvPr>
          <p:cNvCxnSpPr>
            <a:cxnSpLocks/>
          </p:cNvCxnSpPr>
          <p:nvPr/>
        </p:nvCxnSpPr>
        <p:spPr>
          <a:xfrm flipV="1">
            <a:off x="3747821" y="4668543"/>
            <a:ext cx="214579" cy="2587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9AFC7D3-A7BB-4FD5-AA83-828641B57D77}"/>
              </a:ext>
            </a:extLst>
          </p:cNvPr>
          <p:cNvCxnSpPr>
            <a:cxnSpLocks/>
          </p:cNvCxnSpPr>
          <p:nvPr/>
        </p:nvCxnSpPr>
        <p:spPr>
          <a:xfrm>
            <a:off x="4974513" y="4671332"/>
            <a:ext cx="235307" cy="255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1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" y="2340396"/>
            <a:ext cx="89154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SCORING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52400" y="3657600"/>
            <a:ext cx="8877300" cy="12814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rgbClr val="3E5E6A"/>
                </a:solidFill>
                <a:latin typeface="Franklin Gothic Book" panose="020B0503020102020204" pitchFamily="34" charset="0"/>
              </a:rPr>
              <a:t>October 2019 – March 2020</a:t>
            </a:r>
          </a:p>
        </p:txBody>
      </p:sp>
      <p:sp>
        <p:nvSpPr>
          <p:cNvPr id="10" name="Title 5"/>
          <p:cNvSpPr txBox="1">
            <a:spLocks/>
          </p:cNvSpPr>
          <p:nvPr/>
        </p:nvSpPr>
        <p:spPr bwMode="auto">
          <a:xfrm>
            <a:off x="342900" y="1382731"/>
            <a:ext cx="419100" cy="395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595959"/>
                </a:solidFill>
                <a:latin typeface="Arial"/>
                <a:ea typeface="MS PGothic" pitchFamily="34" charset="-128"/>
                <a:cs typeface="Arial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</a:t>
            </a: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D5A92-B685-470D-A03B-E081107EBD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P6.0</a:t>
            </a:r>
          </a:p>
        </p:txBody>
      </p:sp>
    </p:spTree>
    <p:extLst>
      <p:ext uri="{BB962C8B-B14F-4D97-AF65-F5344CB8AC3E}">
        <p14:creationId xmlns:p14="http://schemas.microsoft.com/office/powerpoint/2010/main" val="230586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9600" y="533400"/>
            <a:ext cx="7886700" cy="663575"/>
          </a:xfrm>
          <a:prstGeom prst="rect">
            <a:avLst/>
          </a:prstGeom>
        </p:spPr>
        <p:txBody>
          <a:bodyPr anchor="ctr"/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i="1" kern="1200">
                <a:solidFill>
                  <a:srgbClr val="288DC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defTabSz="457200" fontAlgn="base">
              <a:spcAft>
                <a:spcPct val="0"/>
              </a:spcAft>
              <a:defRPr/>
            </a:pPr>
            <a:r>
              <a:rPr lang="en-US" sz="3600" i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STI Law Eligibility Definitions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152400" y="1279525"/>
          <a:ext cx="3779406" cy="5437513"/>
        </p:xfrm>
        <a:graphic>
          <a:graphicData uri="http://schemas.openxmlformats.org/drawingml/2006/table">
            <a:tbl>
              <a:tblPr firstRow="1" firstCol="1" bandRow="1"/>
              <a:tblGrid>
                <a:gridCol w="1401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88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Mode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Statewide Mobility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35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  <a:effectLst/>
                          <a:latin typeface="+mj-lt"/>
                        </a:rPr>
                        <a:t>Highway</a:t>
                      </a:r>
                      <a:endParaRPr lang="en-US" sz="1400" b="1" dirty="0">
                        <a:solidFill>
                          <a:srgbClr val="595959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14" marR="45714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9E3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115888" marR="0" indent="-115888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Interstates (existing &amp; future)</a:t>
                      </a:r>
                    </a:p>
                    <a:p>
                      <a:pPr marL="115888" marR="0" indent="-115888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NHS routes (July 1, 2012)</a:t>
                      </a:r>
                      <a:endParaRPr lang="en-US" sz="1400" baseline="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  <a:p>
                      <a:pPr marL="115888" marR="0" indent="-115888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STRAHNET</a:t>
                      </a:r>
                    </a:p>
                    <a:p>
                      <a:pPr marL="115888" marR="0" indent="-115888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ADHS Routes</a:t>
                      </a:r>
                    </a:p>
                    <a:p>
                      <a:pPr marL="115888" marR="0" indent="-115888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Uncompleted Intrastate projects</a:t>
                      </a:r>
                    </a:p>
                    <a:p>
                      <a:pPr marL="115888" marR="0" indent="-115888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Designated Toll Facilities</a:t>
                      </a:r>
                    </a:p>
                  </a:txBody>
                  <a:tcPr marL="45714" marR="45714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  <a:effectLst/>
                          <a:latin typeface="+mj-lt"/>
                        </a:rPr>
                        <a:t>Aviation</a:t>
                      </a:r>
                      <a:endParaRPr lang="en-US" sz="1400" b="1" dirty="0">
                        <a:solidFill>
                          <a:srgbClr val="595959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16" marR="45716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Large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Commercial Service Airports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($500K cap)</a:t>
                      </a:r>
                    </a:p>
                  </a:txBody>
                  <a:tcPr marL="45716" marR="45716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595959"/>
                          </a:solidFill>
                          <a:effectLst/>
                          <a:latin typeface="+mj-lt"/>
                        </a:rPr>
                        <a:t>Bicycle</a:t>
                      </a:r>
                      <a:r>
                        <a:rPr lang="en-US" sz="1400" baseline="0" dirty="0">
                          <a:solidFill>
                            <a:srgbClr val="595959"/>
                          </a:solidFill>
                          <a:effectLst/>
                          <a:latin typeface="+mj-lt"/>
                        </a:rPr>
                        <a:t>-Pedestrian</a:t>
                      </a:r>
                      <a:endParaRPr lang="en-US" sz="1400" b="1" dirty="0">
                        <a:solidFill>
                          <a:srgbClr val="595959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16" marR="45716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9E3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N/A</a:t>
                      </a:r>
                      <a:endParaRPr lang="en-US" sz="1400" baseline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16" marR="45716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kern="1200" dirty="0">
                          <a:solidFill>
                            <a:srgbClr val="595959"/>
                          </a:solidFill>
                          <a:effectLst/>
                          <a:latin typeface="+mj-lt"/>
                        </a:rPr>
                        <a:t>Public Transportation</a:t>
                      </a:r>
                      <a:endParaRPr lang="en-US" sz="1400" kern="1200" dirty="0">
                        <a:solidFill>
                          <a:srgbClr val="595959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16" marR="45716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N/A</a:t>
                      </a:r>
                      <a:endParaRPr lang="en-US" sz="140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16" marR="45716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kern="1200" dirty="0">
                          <a:solidFill>
                            <a:srgbClr val="595959"/>
                          </a:solidFill>
                          <a:effectLst/>
                          <a:latin typeface="+mj-lt"/>
                        </a:rPr>
                        <a:t>Ferry</a:t>
                      </a:r>
                      <a:endParaRPr lang="en-US" sz="1400" kern="1200" dirty="0">
                        <a:solidFill>
                          <a:srgbClr val="595959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16" marR="45716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9E3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N/A</a:t>
                      </a:r>
                      <a:endParaRPr lang="en-US" sz="140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16" marR="45716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29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kern="1200" dirty="0">
                          <a:solidFill>
                            <a:srgbClr val="595959"/>
                          </a:solidFill>
                          <a:effectLst/>
                          <a:latin typeface="+mj-lt"/>
                        </a:rPr>
                        <a:t>Rail</a:t>
                      </a:r>
                      <a:endParaRPr lang="en-US" sz="1400" kern="1200" dirty="0">
                        <a:solidFill>
                          <a:srgbClr val="595959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16" marR="45716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Freight Service</a:t>
                      </a:r>
                      <a:r>
                        <a:rPr lang="en-US" sz="1400" kern="1200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on 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Class I Railroad</a:t>
                      </a:r>
                      <a:r>
                        <a:rPr lang="en-US" sz="1400" kern="1200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Corridors</a:t>
                      </a:r>
                      <a:endParaRPr lang="en-US" sz="140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16" marR="45716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3936827" y="1279525"/>
          <a:ext cx="2560320" cy="5437513"/>
        </p:xfrm>
        <a:graphic>
          <a:graphicData uri="http://schemas.openxmlformats.org/drawingml/2006/table">
            <a:tbl>
              <a:tblPr firstRow="1" firstCol="1" bandRow="1"/>
              <a:tblGrid>
                <a:gridCol w="256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688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Regional Impact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35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Other US and NC Routes</a:t>
                      </a:r>
                    </a:p>
                  </a:txBody>
                  <a:tcPr marL="45718" marR="45718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Other Commercial Service Airports not in Statewide ($300K cap)</a:t>
                      </a:r>
                    </a:p>
                  </a:txBody>
                  <a:tcPr marL="45720" marR="45720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45720" marR="45720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Service spanning two or more counties (10% cap)</a:t>
                      </a:r>
                    </a:p>
                  </a:txBody>
                  <a:tcPr marL="45720" marR="45720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9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Vessel</a:t>
                      </a:r>
                      <a:r>
                        <a:rPr lang="en-US" sz="1400" b="0" kern="1200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or infrastructure expansion</a:t>
                      </a:r>
                      <a:endParaRPr lang="en-US" sz="1400" b="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29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Rail service spanning two or more counties not in Statewide </a:t>
                      </a:r>
                    </a:p>
                  </a:txBody>
                  <a:tcPr marL="45720" marR="45720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283675" y="88900"/>
            <a:ext cx="4403125" cy="27305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6502955" y="1279525"/>
          <a:ext cx="2468880" cy="5437527"/>
        </p:xfrm>
        <a:graphic>
          <a:graphicData uri="http://schemas.openxmlformats.org/drawingml/2006/table">
            <a:tbl>
              <a:tblPr firstRow="1" firstCol="1" bandRow="1"/>
              <a:tblGrid>
                <a:gridCol w="2468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688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Division Needs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3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115888" marR="0" indent="-115888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All</a:t>
                      </a:r>
                      <a:r>
                        <a:rPr lang="en-US" sz="1400" b="0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County (SR) Routes</a:t>
                      </a:r>
                    </a:p>
                    <a:p>
                      <a:pPr marL="115888" marR="0" lvl="0" indent="-1158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="0" kern="1200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Federal-Aid Eligible Local Roads</a:t>
                      </a:r>
                    </a:p>
                  </a:txBody>
                  <a:tcPr marL="45718" marR="45718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All Airports without Commercial Service (General Aviation)</a:t>
                      </a:r>
                      <a:r>
                        <a:rPr lang="en-US" sz="1400" b="0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($18.5M cap)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All projects ($0</a:t>
                      </a:r>
                      <a:r>
                        <a:rPr lang="en-US" sz="1400" b="0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state funds)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All other service, including terminals and stations</a:t>
                      </a:r>
                      <a:endParaRPr lang="en-US" sz="1400" b="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Replacement vessels</a:t>
                      </a:r>
                      <a:endParaRPr lang="en-US" sz="1400" b="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All other service,</a:t>
                      </a:r>
                      <a:r>
                        <a:rPr lang="en-US" sz="1400" b="0" kern="1200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including terminals and stations (no short lines)</a:t>
                      </a:r>
                      <a:endParaRPr lang="en-US" sz="1400" b="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720" marR="45720" marT="91440" marB="9144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79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838700" y="88900"/>
            <a:ext cx="3848100" cy="263525"/>
          </a:xfrm>
        </p:spPr>
        <p:txBody>
          <a:bodyPr/>
          <a:lstStyle/>
          <a:p>
            <a:r>
              <a:rPr lang="en-US" dirty="0"/>
              <a:t>P5.0</a:t>
            </a:r>
          </a:p>
        </p:txBody>
      </p:sp>
      <p:sp>
        <p:nvSpPr>
          <p:cNvPr id="323587" name="Slide Number Placeholder 2"/>
          <p:cNvSpPr>
            <a:spLocks noGrp="1"/>
          </p:cNvSpPr>
          <p:nvPr>
            <p:ph type="sldNum" sz="quarter" idx="13"/>
          </p:nvPr>
        </p:nvSpPr>
        <p:spPr bwMode="auto">
          <a:xfrm>
            <a:off x="6553200" y="64420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59595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89693-6A68-46B5-8D65-CA9ADC291D2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457200"/>
            <a:ext cx="8686800" cy="663575"/>
          </a:xfrm>
          <a:prstGeom prst="rect">
            <a:avLst/>
          </a:prstGeom>
        </p:spPr>
        <p:txBody>
          <a:bodyPr anchor="ctr"/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i="1" kern="1200">
                <a:solidFill>
                  <a:srgbClr val="288DC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P5.0 Quantitative Criteria</a:t>
            </a:r>
          </a:p>
        </p:txBody>
      </p:sp>
      <p:graphicFrame>
        <p:nvGraphicFramePr>
          <p:cNvPr id="5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04922"/>
              </p:ext>
            </p:extLst>
          </p:nvPr>
        </p:nvGraphicFramePr>
        <p:xfrm>
          <a:off x="164592" y="1905001"/>
          <a:ext cx="8887968" cy="1435524"/>
        </p:xfrm>
        <a:graphic>
          <a:graphicData uri="http://schemas.openxmlformats.org/drawingml/2006/table">
            <a:tbl>
              <a:tblPr/>
              <a:tblGrid>
                <a:gridCol w="1604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17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Statewide Mobility</a:t>
                      </a:r>
                    </a:p>
                  </a:txBody>
                  <a:tcPr marL="182880" marR="91437" marT="45678" marB="4567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Congestion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Benefit-Cost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Freight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Safety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Economic Competitiveness</a:t>
                      </a:r>
                    </a:p>
                  </a:txBody>
                  <a:tcPr marL="91437" marR="91437" marT="45678" marB="4567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91437" marR="91437" marT="45678" marB="4567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Benefit-Cost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Safety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System Opportunities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Capacity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Economic competitiveness</a:t>
                      </a:r>
                    </a:p>
                  </a:txBody>
                  <a:tcPr marL="91437" marR="91437" marT="45678" marB="4567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7" marR="91437" marT="45678" marB="45678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597896"/>
              </p:ext>
            </p:extLst>
          </p:nvPr>
        </p:nvGraphicFramePr>
        <p:xfrm>
          <a:off x="164592" y="1143000"/>
          <a:ext cx="8851393" cy="746838"/>
        </p:xfrm>
        <a:graphic>
          <a:graphicData uri="http://schemas.openxmlformats.org/drawingml/2006/table">
            <a:tbl>
              <a:tblPr/>
              <a:tblGrid>
                <a:gridCol w="1597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9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8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8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10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Funding Category</a:t>
                      </a:r>
                    </a:p>
                  </a:txBody>
                  <a:tcPr marL="91437" marR="91437" marT="45707" marB="45707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Highway</a:t>
                      </a:r>
                    </a:p>
                  </a:txBody>
                  <a:tcPr marL="91437" marR="91437" marT="45707" marB="4570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Bike/Ped</a:t>
                      </a:r>
                    </a:p>
                  </a:txBody>
                  <a:tcPr marL="91437" marR="91437" marT="45707" marB="45707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+mn-lt"/>
                        </a:rPr>
                        <a:t>Rail</a:t>
                      </a:r>
                    </a:p>
                  </a:txBody>
                  <a:tcPr marL="91437" marR="91437" marT="45707" marB="45707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7" marR="91437" marT="45694" marB="4569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1437" marR="91437" marT="45707" marB="4570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1437" marR="91437" marT="45707" marB="4570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1437" marR="91437" marT="45707" marB="4570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+mn-lt"/>
                      </a:endParaRPr>
                    </a:p>
                  </a:txBody>
                  <a:tcPr marL="91437" marR="91437" marT="45707" marB="45707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086184"/>
              </p:ext>
            </p:extLst>
          </p:nvPr>
        </p:nvGraphicFramePr>
        <p:xfrm>
          <a:off x="164592" y="3387725"/>
          <a:ext cx="8887968" cy="1505700"/>
        </p:xfrm>
        <a:graphic>
          <a:graphicData uri="http://schemas.openxmlformats.org/drawingml/2006/table">
            <a:tbl>
              <a:tblPr/>
              <a:tblGrid>
                <a:gridCol w="1604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1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Regional Impact</a:t>
                      </a:r>
                    </a:p>
                  </a:txBody>
                  <a:tcPr marL="182880" marR="91437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Congestion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Benefit-Cost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Safety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Accessibility/Connectivity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Freight </a:t>
                      </a:r>
                    </a:p>
                  </a:txBody>
                  <a:tcPr marL="91437" marR="91437" marT="45714" marB="457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91437" marR="91437" marT="45714" marB="45714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Benefit-Cost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Safety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System Opportunities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Capacity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Economic Competitiveness</a:t>
                      </a:r>
                    </a:p>
                  </a:txBody>
                  <a:tcPr marL="91437" marR="91437" marT="45714" marB="45714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37" marR="91437" marT="45714" marB="45714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036910"/>
              </p:ext>
            </p:extLst>
          </p:nvPr>
        </p:nvGraphicFramePr>
        <p:xfrm>
          <a:off x="164592" y="4940624"/>
          <a:ext cx="8887967" cy="1505700"/>
        </p:xfrm>
        <a:graphic>
          <a:graphicData uri="http://schemas.openxmlformats.org/drawingml/2006/table">
            <a:tbl>
              <a:tblPr/>
              <a:tblGrid>
                <a:gridCol w="1604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4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5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Division Needs</a:t>
                      </a:r>
                    </a:p>
                  </a:txBody>
                  <a:tcPr marL="182880" marR="91437" marT="45714" marB="4571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Congestion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Benefit-Cost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Safety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Accessibility/Connectivity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Freight</a:t>
                      </a:r>
                    </a:p>
                  </a:txBody>
                  <a:tcPr marL="91437" marR="91437" marT="45714" marB="4571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Safety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Access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Demand/Density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Connectivity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Cost Effectiveness</a:t>
                      </a: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</a:txBody>
                  <a:tcPr marL="91437" marR="91437" marT="45714" marB="4571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System Opportunities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Safety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Benefit-Cost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Capacity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Economic Competitiveness</a:t>
                      </a:r>
                    </a:p>
                  </a:txBody>
                  <a:tcPr marL="91437" marR="91437" marT="45714" marB="4571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4" marB="4571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52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" y="2340396"/>
            <a:ext cx="89154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STATEWIDE MOBILITY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3200" b="1" i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Results &amp; Programmed Released</a:t>
            </a:r>
            <a:endParaRPr lang="en-US" sz="32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52400" y="3657600"/>
            <a:ext cx="8877300" cy="31115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rgbClr val="3E5E6A"/>
                </a:solidFill>
                <a:latin typeface="Franklin Gothic Book" panose="020B0503020102020204" pitchFamily="34" charset="0"/>
              </a:rPr>
              <a:t>April 2020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800" dirty="0">
              <a:solidFill>
                <a:srgbClr val="3E5E6A"/>
              </a:solidFill>
              <a:latin typeface="Franklin Gothic Book" panose="020B05030201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>
                <a:solidFill>
                  <a:srgbClr val="3E5E6A"/>
                </a:solidFill>
                <a:latin typeface="Franklin Gothic Book" panose="020B0503020102020204" pitchFamily="34" charset="0"/>
              </a:rPr>
              <a:t>Statewide Highest Score: 99.64 (D10 Aviation Project)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dirty="0">
                <a:solidFill>
                  <a:srgbClr val="3E5E6A"/>
                </a:solidFill>
                <a:latin typeface="Franklin Gothic Book" panose="020B0503020102020204" pitchFamily="34" charset="0"/>
              </a:rPr>
              <a:t>Statewide Lowest  Programmed Score: 74.60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rgbClr val="3E5E6A"/>
                </a:solidFill>
                <a:latin typeface="Franklin Gothic Book" panose="020B0503020102020204" pitchFamily="34" charset="0"/>
              </a:rPr>
              <a:t> </a:t>
            </a:r>
          </a:p>
        </p:txBody>
      </p:sp>
      <p:sp>
        <p:nvSpPr>
          <p:cNvPr id="10" name="Title 5"/>
          <p:cNvSpPr txBox="1">
            <a:spLocks/>
          </p:cNvSpPr>
          <p:nvPr/>
        </p:nvSpPr>
        <p:spPr bwMode="auto">
          <a:xfrm>
            <a:off x="342900" y="1382731"/>
            <a:ext cx="419100" cy="395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595959"/>
                </a:solidFill>
                <a:latin typeface="Arial"/>
                <a:ea typeface="MS PGothic" pitchFamily="34" charset="-128"/>
                <a:cs typeface="Arial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</a:t>
            </a: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D5A92-B685-470D-A03B-E081107EBD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P6.0</a:t>
            </a:r>
          </a:p>
        </p:txBody>
      </p:sp>
    </p:spTree>
    <p:extLst>
      <p:ext uri="{BB962C8B-B14F-4D97-AF65-F5344CB8AC3E}">
        <p14:creationId xmlns:p14="http://schemas.microsoft.com/office/powerpoint/2010/main" val="15468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" y="2340396"/>
            <a:ext cx="89154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REGIONAL IMPACT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3200" b="1" i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Points Assigned</a:t>
            </a:r>
            <a:endParaRPr lang="en-US" sz="32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52400" y="3657600"/>
            <a:ext cx="8877300" cy="28956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rgbClr val="3E5E6A"/>
                </a:solidFill>
                <a:latin typeface="Franklin Gothic Book" panose="020B0503020102020204" pitchFamily="34" charset="0"/>
              </a:rPr>
              <a:t>May 2020 – July 2020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rgbClr val="3E5E6A"/>
                </a:solidFill>
                <a:latin typeface="Franklin Gothic Book" panose="020B0503020102020204" pitchFamily="34" charset="0"/>
              </a:rPr>
              <a:t>CFRPO – 1,300 points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800" dirty="0">
              <a:solidFill>
                <a:srgbClr val="3E5E6A"/>
              </a:solidFill>
              <a:latin typeface="Franklin Gothic Book" panose="020B05030201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dirty="0">
                <a:solidFill>
                  <a:srgbClr val="00B050"/>
                </a:solidFill>
                <a:latin typeface="Franklin Gothic Book" panose="020B0503020102020204" pitchFamily="34" charset="0"/>
              </a:rPr>
              <a:t>Ex: 45.91 + (.15)*100 + (.15)*100 =  </a:t>
            </a:r>
            <a:r>
              <a:rPr lang="en-US" sz="2800" b="1" dirty="0">
                <a:solidFill>
                  <a:srgbClr val="00B050"/>
                </a:solidFill>
                <a:latin typeface="Franklin Gothic Book" panose="020B0503020102020204" pitchFamily="34" charset="0"/>
              </a:rPr>
              <a:t>75.91</a:t>
            </a:r>
          </a:p>
        </p:txBody>
      </p:sp>
      <p:sp>
        <p:nvSpPr>
          <p:cNvPr id="10" name="Title 5"/>
          <p:cNvSpPr txBox="1">
            <a:spLocks/>
          </p:cNvSpPr>
          <p:nvPr/>
        </p:nvSpPr>
        <p:spPr bwMode="auto">
          <a:xfrm>
            <a:off x="342900" y="1382731"/>
            <a:ext cx="419100" cy="395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595959"/>
                </a:solidFill>
                <a:latin typeface="Arial"/>
                <a:ea typeface="MS PGothic" pitchFamily="34" charset="-128"/>
                <a:cs typeface="Arial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595959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</a:t>
            </a: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D5A92-B685-470D-A03B-E081107EBD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P6.0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45BB07-5F34-4E6E-BFDB-710B03B93A16}"/>
              </a:ext>
            </a:extLst>
          </p:cNvPr>
          <p:cNvSpPr txBox="1"/>
          <p:nvPr/>
        </p:nvSpPr>
        <p:spPr>
          <a:xfrm>
            <a:off x="3839549" y="5637451"/>
            <a:ext cx="998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9900CC"/>
                </a:solidFill>
              </a:rPr>
              <a:t>CFRPO </a:t>
            </a:r>
          </a:p>
          <a:p>
            <a:pPr algn="ctr"/>
            <a:r>
              <a:rPr lang="en-US" dirty="0">
                <a:solidFill>
                  <a:srgbClr val="9900CC"/>
                </a:solidFill>
              </a:rPr>
              <a:t>Points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64B7AC-7EC7-43CB-91C2-74290781A75C}"/>
              </a:ext>
            </a:extLst>
          </p:cNvPr>
          <p:cNvSpPr txBox="1"/>
          <p:nvPr/>
        </p:nvSpPr>
        <p:spPr>
          <a:xfrm>
            <a:off x="5694416" y="5637450"/>
            <a:ext cx="1068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9900CC"/>
                </a:solidFill>
              </a:rPr>
              <a:t>NCDOT </a:t>
            </a:r>
          </a:p>
          <a:p>
            <a:pPr algn="ctr"/>
            <a:r>
              <a:rPr lang="en-US" dirty="0">
                <a:solidFill>
                  <a:srgbClr val="9900CC"/>
                </a:solidFill>
              </a:rPr>
              <a:t>Points</a:t>
            </a:r>
          </a:p>
        </p:txBody>
      </p:sp>
    </p:spTree>
    <p:extLst>
      <p:ext uri="{BB962C8B-B14F-4D97-AF65-F5344CB8AC3E}">
        <p14:creationId xmlns:p14="http://schemas.microsoft.com/office/powerpoint/2010/main" val="198760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692"/>
    </mc:Choice>
    <mc:Fallback xmlns="">
      <p:transition advTm="15692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2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C5ECFF"/>
      </a:accent1>
      <a:accent2>
        <a:srgbClr val="B0CCB0"/>
      </a:accent2>
      <a:accent3>
        <a:srgbClr val="CEC59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47626</TotalTime>
  <Words>461</Words>
  <Application>Microsoft Office PowerPoint</Application>
  <PresentationFormat>On-screen Show (4:3)</PresentationFormat>
  <Paragraphs>179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MS PGothic</vt:lpstr>
      <vt:lpstr>MS PGothic</vt:lpstr>
      <vt:lpstr>Arial</vt:lpstr>
      <vt:lpstr>Arial Black</vt:lpstr>
      <vt:lpstr>Calibri</vt:lpstr>
      <vt:lpstr>Franklin Gothic Book</vt:lpstr>
      <vt:lpstr>Georgia</vt:lpstr>
      <vt:lpstr>Tahoma</vt:lpstr>
      <vt:lpstr>Times New Roman</vt:lpstr>
      <vt:lpstr>Wingdings</vt:lpstr>
      <vt:lpstr>Wingdings 2</vt:lpstr>
      <vt:lpstr>Civic</vt:lpstr>
      <vt:lpstr>Office Theme</vt:lpstr>
      <vt:lpstr>PowerPoint Presentation</vt:lpstr>
      <vt:lpstr>HOW DO I GET A PROJECT FUNDED?</vt:lpstr>
      <vt:lpstr>PROJECT SUBMITTALS</vt:lpstr>
      <vt:lpstr>Submittals - 6 Types of Projects</vt:lpstr>
      <vt:lpstr>SCORING</vt:lpstr>
      <vt:lpstr>PowerPoint Presentation</vt:lpstr>
      <vt:lpstr>PowerPoint Presentation</vt:lpstr>
      <vt:lpstr>STATEWIDE MOBILITY Results &amp; Programmed Released</vt:lpstr>
      <vt:lpstr>REGIONAL IMPACT Points Assigned</vt:lpstr>
      <vt:lpstr>PowerPoint Presentation</vt:lpstr>
      <vt:lpstr>REGIONAL IMPACT Results Released</vt:lpstr>
      <vt:lpstr>DIVISION NEEDS Points Assigned</vt:lpstr>
      <vt:lpstr>DIVISION NEEDS Results Released</vt:lpstr>
      <vt:lpstr>DRAFT STIP RELEASED </vt:lpstr>
      <vt:lpstr>QUESTIONS?</vt:lpstr>
    </vt:vector>
  </TitlesOfParts>
  <Company>Mulkey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 Watson</dc:creator>
  <cp:lastModifiedBy>Caitlin Marks</cp:lastModifiedBy>
  <cp:revision>1531</cp:revision>
  <cp:lastPrinted>2018-01-10T13:19:57Z</cp:lastPrinted>
  <dcterms:created xsi:type="dcterms:W3CDTF">2005-12-03T14:55:40Z</dcterms:created>
  <dcterms:modified xsi:type="dcterms:W3CDTF">2019-05-01T12:59:46Z</dcterms:modified>
</cp:coreProperties>
</file>